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notesMasterIdLst>
    <p:notesMasterId r:id="rId9"/>
  </p:notesMasterIdLst>
  <p:handoutMasterIdLst>
    <p:handoutMasterId r:id="rId10"/>
  </p:handoutMasterIdLst>
  <p:sldIdLst>
    <p:sldId id="352" r:id="rId2"/>
    <p:sldId id="350" r:id="rId3"/>
    <p:sldId id="346" r:id="rId4"/>
    <p:sldId id="351" r:id="rId5"/>
    <p:sldId id="344" r:id="rId6"/>
    <p:sldId id="345" r:id="rId7"/>
    <p:sldId id="34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429"/>
    <a:srgbClr val="281143"/>
    <a:srgbClr val="7F44C6"/>
    <a:srgbClr val="FFFFFF"/>
    <a:srgbClr val="0183B7"/>
    <a:srgbClr val="016289"/>
    <a:srgbClr val="A828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780" y="-204"/>
      </p:cViewPr>
      <p:guideLst>
        <p:guide orient="horz" pos="2880"/>
        <p:guide pos="723"/>
        <p:guide pos="360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3188" y="8794750"/>
            <a:ext cx="2971800" cy="3381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8E8E95"/>
                </a:solidFill>
                <a:cs typeface="Arial" pitchFamily="34" charset="0"/>
              </a:defRPr>
            </a:lvl1pPr>
          </a:lstStyle>
          <a:p>
            <a:r>
              <a:rPr lang="en-US"/>
              <a:t>© 2009, Cisco Systems, Inc. All rights reserved.</a:t>
            </a:r>
          </a:p>
          <a:p>
            <a:r>
              <a:rPr lang="en-US"/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38888" y="8786813"/>
            <a:ext cx="417512" cy="2174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E8E95"/>
                </a:solidFill>
                <a:latin typeface="Calibri" pitchFamily="34" charset="0"/>
              </a:defRPr>
            </a:lvl1pPr>
          </a:lstStyle>
          <a:p>
            <a:fld id="{E3F0C788-F343-4F0A-911A-58399B188D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3188" y="8799513"/>
            <a:ext cx="6653212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91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3000" y="4343400"/>
            <a:ext cx="4576763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3188" y="8788400"/>
            <a:ext cx="2728912" cy="344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8E8E95"/>
                </a:solidFill>
                <a:cs typeface="Arial" pitchFamily="34" charset="0"/>
              </a:defRPr>
            </a:lvl1pPr>
          </a:lstStyle>
          <a:p>
            <a:r>
              <a:rPr lang="en-US"/>
              <a:t>© 2009, Cisco Systems, Inc. All rights reserved.</a:t>
            </a:r>
          </a:p>
          <a:p>
            <a:r>
              <a:rPr lang="en-US"/>
              <a:t>Presentation_ID.scr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67463" y="8788400"/>
            <a:ext cx="388937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E8E95"/>
                </a:solidFill>
              </a:defRPr>
            </a:lvl1pPr>
          </a:lstStyle>
          <a:p>
            <a:fld id="{A2D128A8-AAE0-41B6-8F2C-8F54DDD59F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03188" y="8799513"/>
            <a:ext cx="6653212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97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36538" indent="-236538" algn="l" rtl="0" eaLnBrk="0" fontAlgn="base" hangingPunct="0">
      <a:lnSpc>
        <a:spcPct val="95000"/>
      </a:lnSpc>
      <a:spcBef>
        <a:spcPts val="1438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74675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62" tIns="45780" rIns="91562" bIns="45780" anchor="b"/>
          <a:lstStyle/>
          <a:p>
            <a:pPr algn="r" defTabSz="892175" eaLnBrk="0" hangingPunct="0">
              <a:lnSpc>
                <a:spcPct val="90000"/>
              </a:lnSpc>
            </a:pPr>
            <a:fld id="{BCDAB753-E26F-4E0F-BC44-697016909F26}" type="slidenum">
              <a:rPr lang="en-US" sz="1200">
                <a:solidFill>
                  <a:srgbClr val="000000"/>
                </a:solidFill>
                <a:latin typeface="Futura Bk" charset="0"/>
              </a:rPr>
              <a:pPr algn="r" defTabSz="892175" eaLnBrk="0" hangingPunct="0">
                <a:lnSpc>
                  <a:spcPct val="90000"/>
                </a:lnSpc>
              </a:pPr>
              <a:t>3</a:t>
            </a:fld>
            <a:endParaRPr lang="en-US" sz="1200">
              <a:solidFill>
                <a:srgbClr val="000000"/>
              </a:solidFill>
              <a:latin typeface="Futura Bk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</p:spPr>
        <p:txBody>
          <a:bodyPr lIns="94671" tIns="49662" rIns="94671" bIns="49662"/>
          <a:lstStyle/>
          <a:p>
            <a:pPr eaLnBrk="1" hangingPunct="1">
              <a:lnSpc>
                <a:spcPct val="75000"/>
              </a:lnSpc>
            </a:pPr>
            <a:endParaRPr lang="en-US" sz="3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5641D1-78B8-4223-87FF-729ACD4B71FC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9EB-73DF-498B-A288-A4D451822F5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12FFA-244B-4F18-B137-59387294FC22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DDD5-33FD-46FD-97AD-0DDD2F57C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E7F7A-B0D7-46E2-8C2E-D8EE601437C1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E297F-532B-41A5-B6F2-716EAC9F7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12084" cy="3803196"/>
          </a:xfrm>
        </p:spPr>
        <p:txBody>
          <a:bodyPr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2918E-751B-4397-84B5-BC759537FB87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4D0FD-C93A-4F6A-A190-DA98F5321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09CD4-998A-44AC-A7F5-A7A15995C627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FF7E-C3C9-405D-BEF1-84A5F82A352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C681C-4A0F-4810-BC5B-CDE5CD4FE8F9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6B73-1542-4DAF-8648-253EFD515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83C41-2A39-403F-8DF7-628720F67075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982FF-B60D-4E84-8770-8DE82C9E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5EA2AE-216E-402D-8626-0B4C55195508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6A2C1-6F84-41F6-8BD9-C1EF0F39A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71906-2DA8-4357-B324-430988E681C6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CBCA1-7C62-427B-9FAF-B8F920E2E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29FCF-1E3C-4D40-8F24-56D900874288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5EC833F-B55D-4F71-A12D-C4220F204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DC33D-5678-4F64-A0D5-0FF897193DC0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5F90-6B7A-44AE-9981-8A27035FD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fld id="{C5E6900E-8D8D-4F1F-811F-2996E8DEC846}" type="datetime1">
              <a:rPr lang="en-US"/>
              <a:pPr/>
              <a:t>7/13/2011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6F7413C3-4A29-43BA-AAA1-16736411A3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F6D10083-CEBC-4F60-A79F-13779BEAD300}" type="slidenum">
              <a:rPr lang="en-US" sz="1000">
                <a:solidFill>
                  <a:srgbClr val="8E8E95"/>
                </a:solidFill>
              </a:rPr>
              <a:pPr algn="r" defTabSz="814388"/>
              <a:t>‹#›</a:t>
            </a:fld>
            <a:endParaRPr lang="en-US" sz="1000">
              <a:solidFill>
                <a:srgbClr val="8E8E95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3" r:id="rId1"/>
    <p:sldLayoutId id="2147484247" r:id="rId2"/>
    <p:sldLayoutId id="2147484254" r:id="rId3"/>
    <p:sldLayoutId id="2147484248" r:id="rId4"/>
    <p:sldLayoutId id="2147484255" r:id="rId5"/>
    <p:sldLayoutId id="2147484249" r:id="rId6"/>
    <p:sldLayoutId id="2147484250" r:id="rId7"/>
    <p:sldLayoutId id="2147484256" r:id="rId8"/>
    <p:sldLayoutId id="2147484257" r:id="rId9"/>
    <p:sldLayoutId id="2147484251" r:id="rId10"/>
    <p:sldLayoutId id="2147484252" r:id="rId11"/>
    <p:sldLayoutId id="2147484258" r:id="rId12"/>
    <p:sldLayoutId id="2147484259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17" y="2535466"/>
            <a:ext cx="6480048" cy="4202218"/>
          </a:xfrm>
        </p:spPr>
        <p:txBody>
          <a:bodyPr/>
          <a:lstStyle/>
          <a:p>
            <a:r>
              <a:rPr lang="en-US" dirty="0" smtClean="0"/>
              <a:t>QUEENS College–</a:t>
            </a:r>
            <a:r>
              <a:rPr lang="vi-VN" dirty="0" smtClean="0"/>
              <a:t>CHIẾN</a:t>
            </a:r>
            <a:r>
              <a:rPr dirty="0" smtClean="0"/>
              <a:t> </a:t>
            </a:r>
            <a:r>
              <a:rPr dirty="0" err="1" smtClean="0"/>
              <a:t>lược</a:t>
            </a:r>
            <a:r>
              <a:rPr dirty="0" smtClean="0"/>
              <a:t> TẦM </a:t>
            </a:r>
            <a:r>
              <a:rPr dirty="0" smtClean="0"/>
              <a:t>NHÌN VỀ CNTT</a:t>
            </a:r>
            <a:r>
              <a:rPr lang="en-US" dirty="0" smtClean="0"/>
              <a:t>, VÀ </a:t>
            </a:r>
            <a:br>
              <a:rPr lang="en-US" dirty="0" smtClean="0"/>
            </a:br>
            <a:r>
              <a:rPr lang="en-US" dirty="0" smtClean="0"/>
              <a:t>KẾ </a:t>
            </a:r>
            <a:r>
              <a:rPr lang="en-US" dirty="0" err="1" smtClean="0"/>
              <a:t>HoẠCH</a:t>
            </a:r>
            <a:r>
              <a:rPr lang="en-US" dirty="0" smtClean="0"/>
              <a:t> THỰC </a:t>
            </a:r>
            <a:r>
              <a:rPr lang="en-US" dirty="0" err="1" smtClean="0"/>
              <a:t>HiỆN</a:t>
            </a:r>
            <a:r>
              <a:rPr lang="en-US" dirty="0" smtClean="0"/>
              <a:t> 2011-2013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102" y="742718"/>
            <a:ext cx="7369371" cy="1690336"/>
          </a:xfrm>
        </p:spPr>
        <p:txBody>
          <a:bodyPr/>
          <a:lstStyle/>
          <a:p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1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62" y="126958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TỔNG QUAN VỀ VSE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882" y="1290067"/>
            <a:ext cx="7467600" cy="5075043"/>
          </a:xfrm>
        </p:spPr>
        <p:txBody>
          <a:bodyPr/>
          <a:lstStyle/>
          <a:p>
            <a:r>
              <a:rPr lang="en-US" dirty="0" smtClean="0"/>
              <a:t>Gia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 smtClean="0"/>
          </a:p>
          <a:p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thu</a:t>
            </a:r>
          </a:p>
          <a:p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 smtClean="0"/>
          </a:p>
          <a:p>
            <a:r>
              <a:rPr lang="en-US" dirty="0" err="1" smtClean="0"/>
              <a:t>Gầy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ngừng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nghề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5"/>
          <p:cNvGrpSpPr>
            <a:grpSpLocks/>
          </p:cNvGrpSpPr>
          <p:nvPr/>
        </p:nvGrpSpPr>
        <p:grpSpPr bwMode="auto">
          <a:xfrm>
            <a:off x="298450" y="895350"/>
            <a:ext cx="849313" cy="1217613"/>
            <a:chOff x="298450" y="1081088"/>
            <a:chExt cx="849313" cy="1217702"/>
          </a:xfrm>
        </p:grpSpPr>
        <p:sp>
          <p:nvSpPr>
            <p:cNvPr id="21570" name="Freeform 9"/>
            <p:cNvSpPr>
              <a:spLocks/>
            </p:cNvSpPr>
            <p:nvPr/>
          </p:nvSpPr>
          <p:spPr bwMode="ltGray">
            <a:xfrm>
              <a:off x="298450" y="1939037"/>
              <a:ext cx="849313" cy="359753"/>
            </a:xfrm>
            <a:custGeom>
              <a:avLst/>
              <a:gdLst>
                <a:gd name="T0" fmla="*/ 2147483647 w 356"/>
                <a:gd name="T1" fmla="*/ 0 h 114"/>
                <a:gd name="T2" fmla="*/ 0 w 356"/>
                <a:gd name="T3" fmla="*/ 2147483647 h 114"/>
                <a:gd name="T4" fmla="*/ 2147483647 w 356"/>
                <a:gd name="T5" fmla="*/ 2147483647 h 114"/>
                <a:gd name="T6" fmla="*/ 2147483647 w 356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6"/>
                <a:gd name="T13" fmla="*/ 0 h 114"/>
                <a:gd name="T14" fmla="*/ 356 w 356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6" h="114">
                  <a:moveTo>
                    <a:pt x="178" y="0"/>
                  </a:moveTo>
                  <a:cubicBezTo>
                    <a:pt x="99" y="0"/>
                    <a:pt x="31" y="47"/>
                    <a:pt x="0" y="114"/>
                  </a:cubicBezTo>
                  <a:cubicBezTo>
                    <a:pt x="356" y="114"/>
                    <a:pt x="356" y="114"/>
                    <a:pt x="356" y="114"/>
                  </a:cubicBezTo>
                  <a:cubicBezTo>
                    <a:pt x="325" y="47"/>
                    <a:pt x="257" y="0"/>
                    <a:pt x="17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183B7">
                    <a:alpha val="29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21571" name="Oval 10"/>
            <p:cNvSpPr>
              <a:spLocks noChangeArrowheads="1"/>
            </p:cNvSpPr>
            <p:nvPr/>
          </p:nvSpPr>
          <p:spPr bwMode="ltGray">
            <a:xfrm>
              <a:off x="299461" y="1081088"/>
              <a:ext cx="848302" cy="848855"/>
            </a:xfrm>
            <a:prstGeom prst="ellipse">
              <a:avLst/>
            </a:prstGeom>
            <a:gradFill rotWithShape="1">
              <a:gsLst>
                <a:gs pos="0">
                  <a:srgbClr val="0183B7"/>
                </a:gs>
                <a:gs pos="100000">
                  <a:srgbClr val="003D55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</p:spPr>
          <p:txBody>
            <a:bodyPr wrap="none" lIns="73025" tIns="36511" rIns="73025" bIns="36511" anchor="ctr"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21572" name="Freeform 11"/>
            <p:cNvSpPr>
              <a:spLocks/>
            </p:cNvSpPr>
            <p:nvPr/>
          </p:nvSpPr>
          <p:spPr bwMode="ltGray">
            <a:xfrm>
              <a:off x="413875" y="1758151"/>
              <a:ext cx="634963" cy="150571"/>
            </a:xfrm>
            <a:custGeom>
              <a:avLst/>
              <a:gdLst>
                <a:gd name="T0" fmla="*/ 2147483647 w 316"/>
                <a:gd name="T1" fmla="*/ 0 h 87"/>
                <a:gd name="T2" fmla="*/ 2147483647 w 316"/>
                <a:gd name="T3" fmla="*/ 2147483647 h 87"/>
                <a:gd name="T4" fmla="*/ 0 w 316"/>
                <a:gd name="T5" fmla="*/ 0 h 87"/>
                <a:gd name="T6" fmla="*/ 2147483647 w 316"/>
                <a:gd name="T7" fmla="*/ 2147483647 h 87"/>
                <a:gd name="T8" fmla="*/ 2147483647 w 316"/>
                <a:gd name="T9" fmla="*/ 2147483647 h 87"/>
                <a:gd name="T10" fmla="*/ 2147483647 w 316"/>
                <a:gd name="T11" fmla="*/ 2147483647 h 87"/>
                <a:gd name="T12" fmla="*/ 2147483647 w 316"/>
                <a:gd name="T13" fmla="*/ 0 h 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6"/>
                <a:gd name="T22" fmla="*/ 0 h 87"/>
                <a:gd name="T23" fmla="*/ 316 w 316"/>
                <a:gd name="T24" fmla="*/ 87 h 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6" h="87">
                  <a:moveTo>
                    <a:pt x="316" y="0"/>
                  </a:moveTo>
                  <a:cubicBezTo>
                    <a:pt x="282" y="34"/>
                    <a:pt x="210" y="48"/>
                    <a:pt x="158" y="48"/>
                  </a:cubicBezTo>
                  <a:cubicBezTo>
                    <a:pt x="106" y="48"/>
                    <a:pt x="34" y="34"/>
                    <a:pt x="0" y="0"/>
                  </a:cubicBezTo>
                  <a:cubicBezTo>
                    <a:pt x="7" y="12"/>
                    <a:pt x="15" y="22"/>
                    <a:pt x="25" y="32"/>
                  </a:cubicBezTo>
                  <a:cubicBezTo>
                    <a:pt x="59" y="66"/>
                    <a:pt x="106" y="87"/>
                    <a:pt x="158" y="87"/>
                  </a:cubicBezTo>
                  <a:cubicBezTo>
                    <a:pt x="210" y="87"/>
                    <a:pt x="257" y="66"/>
                    <a:pt x="291" y="32"/>
                  </a:cubicBezTo>
                  <a:cubicBezTo>
                    <a:pt x="300" y="22"/>
                    <a:pt x="309" y="12"/>
                    <a:pt x="31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183B7">
                    <a:alpha val="39998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21573" name="AutoShape 12"/>
            <p:cNvSpPr>
              <a:spLocks noChangeArrowheads="1"/>
            </p:cNvSpPr>
            <p:nvPr/>
          </p:nvSpPr>
          <p:spPr bwMode="ltGray">
            <a:xfrm rot="5400000">
              <a:off x="532108" y="907081"/>
              <a:ext cx="358742" cy="718883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29999"/>
                  </a:srgbClr>
                </a:gs>
                <a:gs pos="100000">
                  <a:srgbClr val="000000">
                    <a:alpha val="0"/>
                  </a:srgbClr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21574" name="Text Box 26"/>
            <p:cNvSpPr txBox="1">
              <a:spLocks noChangeArrowheads="1"/>
            </p:cNvSpPr>
            <p:nvPr/>
          </p:nvSpPr>
          <p:spPr bwMode="auto">
            <a:xfrm>
              <a:off x="597017" y="1209263"/>
              <a:ext cx="286557" cy="747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 dirty="0">
                  <a:solidFill>
                    <a:srgbClr val="3CC7FE"/>
                  </a:solidFill>
                </a:rPr>
                <a:t>V</a:t>
              </a:r>
            </a:p>
          </p:txBody>
        </p:sp>
      </p:grpSp>
      <p:grpSp>
        <p:nvGrpSpPr>
          <p:cNvPr id="21507" name="Group 43"/>
          <p:cNvGrpSpPr>
            <a:grpSpLocks/>
          </p:cNvGrpSpPr>
          <p:nvPr/>
        </p:nvGrpSpPr>
        <p:grpSpPr bwMode="auto">
          <a:xfrm>
            <a:off x="319088" y="3935448"/>
            <a:ext cx="850900" cy="1223963"/>
            <a:chOff x="140181" y="4266949"/>
            <a:chExt cx="850419" cy="1224565"/>
          </a:xfrm>
        </p:grpSpPr>
        <p:grpSp>
          <p:nvGrpSpPr>
            <p:cNvPr id="21564" name="Group 33"/>
            <p:cNvGrpSpPr>
              <a:grpSpLocks/>
            </p:cNvGrpSpPr>
            <p:nvPr/>
          </p:nvGrpSpPr>
          <p:grpSpPr bwMode="auto">
            <a:xfrm>
              <a:off x="140181" y="4266949"/>
              <a:ext cx="850419" cy="1224565"/>
              <a:chOff x="3193" y="2412"/>
              <a:chExt cx="841" cy="1211"/>
            </a:xfrm>
          </p:grpSpPr>
          <p:sp>
            <p:nvSpPr>
              <p:cNvPr id="21566" name="Oval 34"/>
              <p:cNvSpPr>
                <a:spLocks noChangeArrowheads="1"/>
              </p:cNvSpPr>
              <p:nvPr/>
            </p:nvSpPr>
            <p:spPr bwMode="ltGray">
              <a:xfrm>
                <a:off x="3194" y="2412"/>
                <a:ext cx="840" cy="840"/>
              </a:xfrm>
              <a:prstGeom prst="ellipse">
                <a:avLst/>
              </a:prstGeom>
              <a:gradFill rotWithShape="1">
                <a:gsLst>
                  <a:gs pos="0">
                    <a:srgbClr val="68B442"/>
                  </a:gs>
                  <a:gs pos="100000">
                    <a:srgbClr val="30531F"/>
                  </a:gs>
                </a:gsLst>
                <a:lin ang="5400000" scaled="1"/>
              </a:gra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7" name="AutoShape 35"/>
              <p:cNvSpPr>
                <a:spLocks noChangeArrowheads="1"/>
              </p:cNvSpPr>
              <p:nvPr/>
            </p:nvSpPr>
            <p:spPr bwMode="ltGray">
              <a:xfrm rot="5400000">
                <a:off x="3432" y="2271"/>
                <a:ext cx="355" cy="71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29999"/>
                    </a:srgbClr>
                  </a:gs>
                  <a:gs pos="100000">
                    <a:srgbClr val="68B442">
                      <a:alpha val="0"/>
                    </a:srgbClr>
                  </a:gs>
                </a:gsLst>
                <a:lin ang="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8" name="Freeform 36"/>
              <p:cNvSpPr>
                <a:spLocks/>
              </p:cNvSpPr>
              <p:nvPr/>
            </p:nvSpPr>
            <p:spPr bwMode="ltGray">
              <a:xfrm>
                <a:off x="3193" y="3267"/>
                <a:ext cx="840" cy="356"/>
              </a:xfrm>
              <a:custGeom>
                <a:avLst/>
                <a:gdLst>
                  <a:gd name="T0" fmla="*/ 387704022 w 356"/>
                  <a:gd name="T1" fmla="*/ 0 h 114"/>
                  <a:gd name="T2" fmla="*/ 0 w 356"/>
                  <a:gd name="T3" fmla="*/ 2147483647 h 114"/>
                  <a:gd name="T4" fmla="*/ 775523693 w 356"/>
                  <a:gd name="T5" fmla="*/ 2147483647 h 114"/>
                  <a:gd name="T6" fmla="*/ 387704022 w 35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6"/>
                  <a:gd name="T13" fmla="*/ 0 h 114"/>
                  <a:gd name="T14" fmla="*/ 356 w 356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6" h="114">
                    <a:moveTo>
                      <a:pt x="178" y="0"/>
                    </a:moveTo>
                    <a:cubicBezTo>
                      <a:pt x="99" y="0"/>
                      <a:pt x="31" y="47"/>
                      <a:pt x="0" y="114"/>
                    </a:cubicBezTo>
                    <a:cubicBezTo>
                      <a:pt x="356" y="114"/>
                      <a:pt x="356" y="114"/>
                      <a:pt x="356" y="114"/>
                    </a:cubicBezTo>
                    <a:cubicBezTo>
                      <a:pt x="325" y="47"/>
                      <a:pt x="257" y="0"/>
                      <a:pt x="17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8B442">
                      <a:alpha val="29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69" name="Freeform 37"/>
              <p:cNvSpPr>
                <a:spLocks/>
              </p:cNvSpPr>
              <p:nvPr/>
            </p:nvSpPr>
            <p:spPr bwMode="ltGray">
              <a:xfrm>
                <a:off x="3301" y="3083"/>
                <a:ext cx="628" cy="149"/>
              </a:xfrm>
              <a:custGeom>
                <a:avLst/>
                <a:gdLst>
                  <a:gd name="T0" fmla="*/ 37181285 w 316"/>
                  <a:gd name="T1" fmla="*/ 0 h 87"/>
                  <a:gd name="T2" fmla="*/ 18586566 w 316"/>
                  <a:gd name="T3" fmla="*/ 448396 h 87"/>
                  <a:gd name="T4" fmla="*/ 0 w 316"/>
                  <a:gd name="T5" fmla="*/ 0 h 87"/>
                  <a:gd name="T6" fmla="*/ 2956075 w 316"/>
                  <a:gd name="T7" fmla="*/ 301100 h 87"/>
                  <a:gd name="T8" fmla="*/ 18586566 w 316"/>
                  <a:gd name="T9" fmla="*/ 815867 h 87"/>
                  <a:gd name="T10" fmla="*/ 34224201 w 316"/>
                  <a:gd name="T11" fmla="*/ 301100 h 87"/>
                  <a:gd name="T12" fmla="*/ 37181285 w 316"/>
                  <a:gd name="T13" fmla="*/ 0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"/>
                  <a:gd name="T22" fmla="*/ 0 h 87"/>
                  <a:gd name="T23" fmla="*/ 316 w 316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" h="87">
                    <a:moveTo>
                      <a:pt x="316" y="0"/>
                    </a:moveTo>
                    <a:cubicBezTo>
                      <a:pt x="282" y="34"/>
                      <a:pt x="210" y="48"/>
                      <a:pt x="158" y="48"/>
                    </a:cubicBezTo>
                    <a:cubicBezTo>
                      <a:pt x="106" y="48"/>
                      <a:pt x="34" y="34"/>
                      <a:pt x="0" y="0"/>
                    </a:cubicBezTo>
                    <a:cubicBezTo>
                      <a:pt x="7" y="12"/>
                      <a:pt x="15" y="22"/>
                      <a:pt x="25" y="32"/>
                    </a:cubicBezTo>
                    <a:cubicBezTo>
                      <a:pt x="59" y="66"/>
                      <a:pt x="106" y="87"/>
                      <a:pt x="158" y="87"/>
                    </a:cubicBezTo>
                    <a:cubicBezTo>
                      <a:pt x="210" y="87"/>
                      <a:pt x="257" y="66"/>
                      <a:pt x="291" y="32"/>
                    </a:cubicBezTo>
                    <a:cubicBezTo>
                      <a:pt x="300" y="22"/>
                      <a:pt x="309" y="12"/>
                      <a:pt x="31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68B442">
                      <a:alpha val="29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565" name="Text Box 26"/>
            <p:cNvSpPr txBox="1">
              <a:spLocks noChangeArrowheads="1"/>
            </p:cNvSpPr>
            <p:nvPr/>
          </p:nvSpPr>
          <p:spPr bwMode="auto">
            <a:xfrm>
              <a:off x="422096" y="4354121"/>
              <a:ext cx="286590" cy="747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>
                  <a:solidFill>
                    <a:srgbClr val="A4D58B"/>
                  </a:solidFill>
                </a:rPr>
                <a:t>E</a:t>
              </a:r>
            </a:p>
          </p:txBody>
        </p:sp>
      </p:grpSp>
      <p:grpSp>
        <p:nvGrpSpPr>
          <p:cNvPr id="21508" name="Group 57"/>
          <p:cNvGrpSpPr>
            <a:grpSpLocks/>
          </p:cNvGrpSpPr>
          <p:nvPr/>
        </p:nvGrpSpPr>
        <p:grpSpPr bwMode="auto">
          <a:xfrm>
            <a:off x="320675" y="2206661"/>
            <a:ext cx="849313" cy="1225550"/>
            <a:chOff x="140826" y="2626151"/>
            <a:chExt cx="849408" cy="1224564"/>
          </a:xfrm>
        </p:grpSpPr>
        <p:grpSp>
          <p:nvGrpSpPr>
            <p:cNvPr id="21558" name="Group 23"/>
            <p:cNvGrpSpPr>
              <a:grpSpLocks/>
            </p:cNvGrpSpPr>
            <p:nvPr/>
          </p:nvGrpSpPr>
          <p:grpSpPr bwMode="auto">
            <a:xfrm>
              <a:off x="140826" y="2626153"/>
              <a:ext cx="849408" cy="1224565"/>
              <a:chOff x="509" y="2412"/>
              <a:chExt cx="840" cy="1211"/>
            </a:xfrm>
          </p:grpSpPr>
          <p:sp>
            <p:nvSpPr>
              <p:cNvPr id="21560" name="Oval 24"/>
              <p:cNvSpPr>
                <a:spLocks noChangeArrowheads="1"/>
              </p:cNvSpPr>
              <p:nvPr/>
            </p:nvSpPr>
            <p:spPr bwMode="ltGray">
              <a:xfrm>
                <a:off x="509" y="2412"/>
                <a:ext cx="840" cy="840"/>
              </a:xfrm>
              <a:prstGeom prst="ellipse">
                <a:avLst/>
              </a:prstGeom>
              <a:gradFill rotWithShape="1">
                <a:gsLst>
                  <a:gs pos="0">
                    <a:srgbClr val="66327E"/>
                  </a:gs>
                  <a:gs pos="100000">
                    <a:srgbClr val="2F173A"/>
                  </a:gs>
                </a:gsLst>
                <a:lin ang="5400000" scaled="1"/>
              </a:gra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1" name="AutoShape 25"/>
              <p:cNvSpPr>
                <a:spLocks noChangeArrowheads="1"/>
              </p:cNvSpPr>
              <p:nvPr/>
            </p:nvSpPr>
            <p:spPr bwMode="ltGray">
              <a:xfrm rot="5400000">
                <a:off x="752" y="2271"/>
                <a:ext cx="355" cy="71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29999"/>
                    </a:srgbClr>
                  </a:gs>
                  <a:gs pos="100000">
                    <a:srgbClr val="66327E">
                      <a:alpha val="0"/>
                    </a:srgbClr>
                  </a:gs>
                </a:gsLst>
                <a:lin ang="0" scaled="1"/>
              </a:gradFill>
              <a:ln w="508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2" name="Freeform 26"/>
              <p:cNvSpPr>
                <a:spLocks/>
              </p:cNvSpPr>
              <p:nvPr/>
            </p:nvSpPr>
            <p:spPr bwMode="ltGray">
              <a:xfrm>
                <a:off x="509" y="3267"/>
                <a:ext cx="840" cy="356"/>
              </a:xfrm>
              <a:custGeom>
                <a:avLst/>
                <a:gdLst>
                  <a:gd name="T0" fmla="*/ 387704022 w 356"/>
                  <a:gd name="T1" fmla="*/ 0 h 114"/>
                  <a:gd name="T2" fmla="*/ 0 w 356"/>
                  <a:gd name="T3" fmla="*/ 2147483647 h 114"/>
                  <a:gd name="T4" fmla="*/ 775523693 w 356"/>
                  <a:gd name="T5" fmla="*/ 2147483647 h 114"/>
                  <a:gd name="T6" fmla="*/ 387704022 w 35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6"/>
                  <a:gd name="T13" fmla="*/ 0 h 114"/>
                  <a:gd name="T14" fmla="*/ 356 w 356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6" h="114">
                    <a:moveTo>
                      <a:pt x="178" y="0"/>
                    </a:moveTo>
                    <a:cubicBezTo>
                      <a:pt x="99" y="0"/>
                      <a:pt x="31" y="47"/>
                      <a:pt x="0" y="114"/>
                    </a:cubicBezTo>
                    <a:cubicBezTo>
                      <a:pt x="356" y="114"/>
                      <a:pt x="356" y="114"/>
                      <a:pt x="356" y="114"/>
                    </a:cubicBezTo>
                    <a:cubicBezTo>
                      <a:pt x="325" y="47"/>
                      <a:pt x="257" y="0"/>
                      <a:pt x="17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27E">
                      <a:alpha val="29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63" name="Freeform 27"/>
              <p:cNvSpPr>
                <a:spLocks/>
              </p:cNvSpPr>
              <p:nvPr/>
            </p:nvSpPr>
            <p:spPr bwMode="ltGray">
              <a:xfrm>
                <a:off x="614" y="3079"/>
                <a:ext cx="628" cy="149"/>
              </a:xfrm>
              <a:custGeom>
                <a:avLst/>
                <a:gdLst>
                  <a:gd name="T0" fmla="*/ 37181285 w 316"/>
                  <a:gd name="T1" fmla="*/ 0 h 87"/>
                  <a:gd name="T2" fmla="*/ 18586566 w 316"/>
                  <a:gd name="T3" fmla="*/ 448396 h 87"/>
                  <a:gd name="T4" fmla="*/ 0 w 316"/>
                  <a:gd name="T5" fmla="*/ 0 h 87"/>
                  <a:gd name="T6" fmla="*/ 2956075 w 316"/>
                  <a:gd name="T7" fmla="*/ 301100 h 87"/>
                  <a:gd name="T8" fmla="*/ 18586566 w 316"/>
                  <a:gd name="T9" fmla="*/ 815867 h 87"/>
                  <a:gd name="T10" fmla="*/ 34224201 w 316"/>
                  <a:gd name="T11" fmla="*/ 301100 h 87"/>
                  <a:gd name="T12" fmla="*/ 37181285 w 316"/>
                  <a:gd name="T13" fmla="*/ 0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"/>
                  <a:gd name="T22" fmla="*/ 0 h 87"/>
                  <a:gd name="T23" fmla="*/ 316 w 316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" h="87">
                    <a:moveTo>
                      <a:pt x="316" y="0"/>
                    </a:moveTo>
                    <a:cubicBezTo>
                      <a:pt x="282" y="34"/>
                      <a:pt x="210" y="48"/>
                      <a:pt x="158" y="48"/>
                    </a:cubicBezTo>
                    <a:cubicBezTo>
                      <a:pt x="106" y="48"/>
                      <a:pt x="34" y="34"/>
                      <a:pt x="0" y="0"/>
                    </a:cubicBezTo>
                    <a:cubicBezTo>
                      <a:pt x="7" y="12"/>
                      <a:pt x="15" y="22"/>
                      <a:pt x="25" y="32"/>
                    </a:cubicBezTo>
                    <a:cubicBezTo>
                      <a:pt x="59" y="66"/>
                      <a:pt x="106" y="87"/>
                      <a:pt x="158" y="87"/>
                    </a:cubicBezTo>
                    <a:cubicBezTo>
                      <a:pt x="210" y="87"/>
                      <a:pt x="257" y="66"/>
                      <a:pt x="291" y="32"/>
                    </a:cubicBezTo>
                    <a:cubicBezTo>
                      <a:pt x="300" y="22"/>
                      <a:pt x="309" y="12"/>
                      <a:pt x="31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66327E">
                      <a:alpha val="29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559" name="Text Box 26"/>
            <p:cNvSpPr txBox="1">
              <a:spLocks noChangeArrowheads="1"/>
            </p:cNvSpPr>
            <p:nvPr/>
          </p:nvSpPr>
          <p:spPr bwMode="auto">
            <a:xfrm>
              <a:off x="422235" y="2713325"/>
              <a:ext cx="286590" cy="747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>
                  <a:solidFill>
                    <a:srgbClr val="B28FDD"/>
                  </a:solidFill>
                </a:rPr>
                <a:t>S</a:t>
              </a:r>
            </a:p>
          </p:txBody>
        </p:sp>
      </p:grpSp>
      <p:sp>
        <p:nvSpPr>
          <p:cNvPr id="100" name="AutoShape 8"/>
          <p:cNvSpPr>
            <a:spLocks noChangeArrowheads="1"/>
          </p:cNvSpPr>
          <p:nvPr/>
        </p:nvSpPr>
        <p:spPr bwMode="auto">
          <a:xfrm>
            <a:off x="1355724" y="887757"/>
            <a:ext cx="7718425" cy="802914"/>
          </a:xfrm>
          <a:prstGeom prst="roundRect">
            <a:avLst>
              <a:gd name="adj" fmla="val 49316"/>
            </a:avLst>
          </a:prstGeom>
          <a:gradFill flip="none" rotWithShape="1">
            <a:gsLst>
              <a:gs pos="0">
                <a:srgbClr val="0183B7">
                  <a:shade val="30000"/>
                  <a:satMod val="115000"/>
                </a:srgbClr>
              </a:gs>
              <a:gs pos="50000">
                <a:srgbClr val="0183B7">
                  <a:shade val="67500"/>
                  <a:satMod val="115000"/>
                </a:srgbClr>
              </a:gs>
              <a:gs pos="100000">
                <a:srgbClr val="0183B7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/>
            <a:r>
              <a:rPr lang="en-US" sz="1600" b="1" dirty="0" smtClean="0"/>
              <a:t>Queens College </a:t>
            </a:r>
            <a:r>
              <a:rPr lang="en-US" sz="1600" b="1" dirty="0" err="1" smtClean="0"/>
              <a:t>cung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cấp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một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môi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trường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công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nghệ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thông</a:t>
            </a:r>
            <a:r>
              <a:rPr lang="en-US" sz="1600" b="1" dirty="0" smtClean="0"/>
              <a:t> tin </a:t>
            </a:r>
            <a:r>
              <a:rPr lang="en-US" sz="1600" b="1" dirty="0" err="1" smtClean="0"/>
              <a:t>tối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ưu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cho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cộng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đồng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với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khả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năng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sử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dụng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công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nghệ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thông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thạo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trên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quy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mô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toàn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cầu</a:t>
            </a:r>
            <a:endParaRPr lang="en-US" sz="1600" b="1" dirty="0" smtClean="0"/>
          </a:p>
        </p:txBody>
      </p:sp>
      <p:sp>
        <p:nvSpPr>
          <p:cNvPr id="101" name="AutoShape 7"/>
          <p:cNvSpPr>
            <a:spLocks noChangeArrowheads="1"/>
          </p:cNvSpPr>
          <p:nvPr/>
        </p:nvSpPr>
        <p:spPr bwMode="auto">
          <a:xfrm>
            <a:off x="136051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Kiến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thức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toàn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cầu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102" name="AutoShape 7"/>
          <p:cNvSpPr>
            <a:spLocks noChangeArrowheads="1"/>
          </p:cNvSpPr>
          <p:nvPr/>
        </p:nvSpPr>
        <p:spPr bwMode="auto">
          <a:xfrm>
            <a:off x="390455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Môi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trường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toàn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cầu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cho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thế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hệ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mới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3904556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hangingPunct="0">
              <a:spcBef>
                <a:spcPct val="350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Phòng học </a:t>
            </a:r>
            <a:r>
              <a:rPr lang="en-US" sz="1200" dirty="0" err="1" smtClean="0">
                <a:solidFill>
                  <a:srgbClr val="FFFFFF"/>
                </a:solidFill>
              </a:rPr>
              <a:t>thông</a:t>
            </a:r>
            <a:r>
              <a:rPr lang="en-US" sz="1200" dirty="0" smtClean="0">
                <a:solidFill>
                  <a:srgbClr val="FFFFFF"/>
                </a:solidFill>
              </a:rPr>
              <a:t> minh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không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gian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làm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việc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tương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tác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để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tạo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ra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môi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trường</a:t>
            </a:r>
            <a:r>
              <a:rPr lang="en-US" sz="1200" dirty="0" smtClean="0">
                <a:solidFill>
                  <a:srgbClr val="FFFFFF"/>
                </a:solidFill>
              </a:rPr>
              <a:t> học </a:t>
            </a:r>
            <a:r>
              <a:rPr lang="en-US" sz="1200" dirty="0" err="1" smtClean="0">
                <a:solidFill>
                  <a:srgbClr val="FFFFFF"/>
                </a:solidFill>
              </a:rPr>
              <a:t>tập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mới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250729" y="3097248"/>
            <a:ext cx="97174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 dirty="0">
                <a:solidFill>
                  <a:schemeClr val="bg1"/>
                </a:solidFill>
              </a:rPr>
              <a:t>2-4 </a:t>
            </a:r>
            <a:r>
              <a:rPr lang="en-US" sz="1600" i="1" dirty="0" err="1" smtClean="0">
                <a:solidFill>
                  <a:schemeClr val="bg1"/>
                </a:solidFill>
              </a:rPr>
              <a:t>Năm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21528" name="TextBox 23"/>
          <p:cNvSpPr txBox="1">
            <a:spLocks noChangeArrowheads="1"/>
          </p:cNvSpPr>
          <p:nvPr/>
        </p:nvSpPr>
        <p:spPr bwMode="auto">
          <a:xfrm>
            <a:off x="325548" y="4806986"/>
            <a:ext cx="76495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 dirty="0">
                <a:solidFill>
                  <a:schemeClr val="bg1"/>
                </a:solidFill>
              </a:rPr>
              <a:t>12-18</a:t>
            </a:r>
            <a:br>
              <a:rPr lang="en-US" sz="1600" i="1" dirty="0">
                <a:solidFill>
                  <a:schemeClr val="bg1"/>
                </a:solidFill>
              </a:rPr>
            </a:br>
            <a:r>
              <a:rPr lang="en-US" sz="1600" i="1" dirty="0" err="1" smtClean="0">
                <a:solidFill>
                  <a:schemeClr val="bg1"/>
                </a:solidFill>
              </a:rPr>
              <a:t>Tháng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644355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Cải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tiến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và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giám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sát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không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ngừng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qua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ra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quyết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định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dựa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trên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dữ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liệu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1365042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Truy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cập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điện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tử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nội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dung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thông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qua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thư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viện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thế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kỷ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21 </a:t>
            </a:r>
            <a:endParaRPr lang="en-US" sz="12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1365042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err="1" smtClean="0">
                <a:solidFill>
                  <a:srgbClr val="FFFFFF"/>
                </a:solidFill>
              </a:rPr>
              <a:t>Bảo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mật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những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nhóm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công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tư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nhân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để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cung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cấp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cơ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sở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hạ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tầng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nội</a:t>
            </a:r>
            <a:r>
              <a:rPr lang="en-US" sz="1200" dirty="0" smtClean="0">
                <a:solidFill>
                  <a:srgbClr val="FFFFFF"/>
                </a:solidFill>
              </a:rPr>
              <a:t> dung </a:t>
            </a:r>
            <a:r>
              <a:rPr lang="en-US" sz="1200" dirty="0" err="1" smtClean="0">
                <a:solidFill>
                  <a:srgbClr val="FFFFFF"/>
                </a:solidFill>
              </a:rPr>
              <a:t>như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một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dịch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vụ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6443556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CUNYFirst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là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nguồn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duy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nhất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cho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kho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dữ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liệu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dồi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dào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của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một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doanh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nghiệp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452409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err="1" smtClean="0">
                <a:solidFill>
                  <a:srgbClr val="FFFFFF"/>
                </a:solidFill>
              </a:rPr>
              <a:t>Cân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bằng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thẻ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tính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điểm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biểu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đồ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quản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lý</a:t>
            </a:r>
            <a:r>
              <a:rPr lang="en-US" sz="1200" dirty="0" smtClean="0">
                <a:solidFill>
                  <a:srgbClr val="FFFFFF"/>
                </a:solidFill>
              </a:rPr>
              <a:t> ở </a:t>
            </a:r>
            <a:r>
              <a:rPr lang="en-US" sz="1200" dirty="0" smtClean="0">
                <a:solidFill>
                  <a:srgbClr val="FFFFFF"/>
                </a:solidFill>
              </a:rPr>
              <a:t>Queens College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553" name="Title 44"/>
          <p:cNvSpPr>
            <a:spLocks noGrp="1"/>
          </p:cNvSpPr>
          <p:nvPr>
            <p:ph type="title"/>
          </p:nvPr>
        </p:nvSpPr>
        <p:spPr>
          <a:xfrm>
            <a:off x="101600" y="139700"/>
            <a:ext cx="8972550" cy="531813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ea typeface="ＭＳ Ｐゴシック" pitchFamily="34" charset="-128"/>
              </a:rPr>
              <a:t>Xây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dựng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hệ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thống</a:t>
            </a:r>
            <a:r>
              <a:rPr lang="en-US" sz="2400" dirty="0" smtClean="0">
                <a:ea typeface="ＭＳ Ｐゴシック" pitchFamily="34" charset="-128"/>
              </a:rPr>
              <a:t> CNTT VSE </a:t>
            </a:r>
            <a:r>
              <a:rPr lang="en-US" sz="2400" dirty="0" err="1" smtClean="0">
                <a:ea typeface="ＭＳ Ｐゴシック" pitchFamily="34" charset="-128"/>
              </a:rPr>
              <a:t>tại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trường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Queens College</a:t>
            </a: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21554" name="TextBox 21"/>
          <p:cNvSpPr txBox="1">
            <a:spLocks noChangeArrowheads="1"/>
          </p:cNvSpPr>
          <p:nvPr/>
        </p:nvSpPr>
        <p:spPr bwMode="auto">
          <a:xfrm>
            <a:off x="281987" y="1778000"/>
            <a:ext cx="909224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 dirty="0">
                <a:solidFill>
                  <a:schemeClr val="bg1"/>
                </a:solidFill>
              </a:rPr>
              <a:t>5+ </a:t>
            </a:r>
            <a:r>
              <a:rPr lang="en-US" sz="1600" i="1" dirty="0" err="1" smtClean="0">
                <a:solidFill>
                  <a:schemeClr val="bg1"/>
                </a:solidFill>
              </a:rPr>
              <a:t>Năm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365042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err="1" smtClean="0">
                <a:solidFill>
                  <a:srgbClr val="FFFFFF"/>
                </a:solidFill>
              </a:rPr>
              <a:t>Số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hóa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sách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giáo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khoa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để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xây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dựng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nội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dung </a:t>
            </a:r>
            <a:r>
              <a:rPr lang="en-US" sz="1200" dirty="0" err="1" smtClean="0">
                <a:solidFill>
                  <a:srgbClr val="FFFFFF"/>
                </a:solidFill>
              </a:rPr>
              <a:t>theo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yêu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cầu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3904556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err="1" smtClean="0">
                <a:solidFill>
                  <a:srgbClr val="FFFFFF"/>
                </a:solidFill>
              </a:rPr>
              <a:t>Cộng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tác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trực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tuyến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thông</a:t>
            </a:r>
            <a:r>
              <a:rPr lang="en-US" sz="1200" dirty="0" smtClean="0">
                <a:solidFill>
                  <a:srgbClr val="FFFFFF"/>
                </a:solidFill>
              </a:rPr>
              <a:t> qua </a:t>
            </a:r>
            <a:r>
              <a:rPr lang="en-US" sz="1200" dirty="0" err="1" smtClean="0">
                <a:solidFill>
                  <a:srgbClr val="FFFFFF"/>
                </a:solidFill>
              </a:rPr>
              <a:t>nắm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bắt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bài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giảng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video </a:t>
            </a:r>
            <a:r>
              <a:rPr lang="en-US" sz="1200" dirty="0" err="1" smtClean="0">
                <a:solidFill>
                  <a:srgbClr val="FFFFFF"/>
                </a:solidFill>
              </a:rPr>
              <a:t>cho</a:t>
            </a:r>
            <a:r>
              <a:rPr lang="en-US" sz="1200" dirty="0" smtClean="0">
                <a:solidFill>
                  <a:srgbClr val="FFFFFF"/>
                </a:solidFill>
              </a:rPr>
              <a:t> 1:1; 1: </a:t>
            </a:r>
            <a:r>
              <a:rPr lang="en-US" sz="1200" dirty="0" err="1" smtClean="0">
                <a:solidFill>
                  <a:srgbClr val="FFFFFF"/>
                </a:solidFill>
              </a:rPr>
              <a:t>ít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1: </a:t>
            </a:r>
            <a:r>
              <a:rPr lang="en-US" sz="1200" dirty="0" err="1" smtClean="0">
                <a:solidFill>
                  <a:srgbClr val="FFFFFF"/>
                </a:solidFill>
              </a:rPr>
              <a:t>nhiều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6452409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err="1" smtClean="0">
                <a:solidFill>
                  <a:srgbClr val="FFFFFF"/>
                </a:solidFill>
              </a:rPr>
              <a:t>Phân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tích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công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việc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khả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năng</a:t>
            </a:r>
            <a:r>
              <a:rPr lang="en-US" sz="1200" dirty="0" smtClean="0">
                <a:solidFill>
                  <a:srgbClr val="FFFFFF"/>
                </a:solidFill>
              </a:rPr>
              <a:t> thu </a:t>
            </a:r>
            <a:r>
              <a:rPr lang="en-US" sz="1200" dirty="0" err="1" smtClean="0">
                <a:solidFill>
                  <a:srgbClr val="FFFFFF"/>
                </a:solidFill>
              </a:rPr>
              <a:t>thập</a:t>
            </a:r>
            <a:r>
              <a:rPr lang="en-US" sz="1200" dirty="0" smtClean="0">
                <a:solidFill>
                  <a:srgbClr val="FFFFFF"/>
                </a:solidFill>
              </a:rPr>
              <a:t> tin </a:t>
            </a:r>
            <a:r>
              <a:rPr lang="en-US" sz="1200" dirty="0" err="1" smtClean="0">
                <a:solidFill>
                  <a:srgbClr val="FFFFFF"/>
                </a:solidFill>
              </a:rPr>
              <a:t>tức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để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không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ngừng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cải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tiến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3904556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Cho </a:t>
            </a:r>
            <a:r>
              <a:rPr lang="en-US" sz="1200" dirty="0" err="1" smtClean="0">
                <a:solidFill>
                  <a:srgbClr val="FFFFFF"/>
                </a:solidFill>
              </a:rPr>
              <a:t>phép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nhân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viên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và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cấp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quản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lý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sử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dụng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công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nghệ</a:t>
            </a:r>
            <a:r>
              <a:rPr lang="en-US" sz="1200" dirty="0" smtClean="0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7339428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557323" y="1202291"/>
            <a:ext cx="629984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/>
              <a:t>Xây</a:t>
            </a:r>
            <a:r>
              <a:rPr lang="en-US" sz="1400" dirty="0" smtClean="0"/>
              <a:t> </a:t>
            </a:r>
            <a:r>
              <a:rPr lang="en-US" sz="1400" dirty="0" err="1" smtClean="0"/>
              <a:t>dựng</a:t>
            </a:r>
            <a:r>
              <a:rPr lang="en-US" sz="1400" dirty="0" smtClean="0"/>
              <a:t>/</a:t>
            </a:r>
            <a:r>
              <a:rPr lang="en-US" sz="1400" dirty="0" err="1" smtClean="0"/>
              <a:t>vận</a:t>
            </a:r>
            <a:r>
              <a:rPr lang="en-US" sz="1400" dirty="0" smtClean="0"/>
              <a:t> </a:t>
            </a:r>
            <a:r>
              <a:rPr lang="en-US" sz="1400" dirty="0" err="1" smtClean="0"/>
              <a:t>hành</a:t>
            </a:r>
            <a:r>
              <a:rPr lang="en-US" sz="1400" dirty="0" smtClean="0"/>
              <a:t> </a:t>
            </a:r>
            <a:r>
              <a:rPr lang="en-US" sz="1400" dirty="0" err="1" smtClean="0"/>
              <a:t>nền</a:t>
            </a:r>
            <a:r>
              <a:rPr lang="en-US" sz="1400" dirty="0" smtClean="0"/>
              <a:t> </a:t>
            </a:r>
            <a:r>
              <a:rPr lang="en-US" sz="1400" dirty="0" err="1" smtClean="0"/>
              <a:t>tảng</a:t>
            </a:r>
            <a:r>
              <a:rPr lang="en-US" sz="1400" dirty="0" smtClean="0"/>
              <a:t> </a:t>
            </a:r>
            <a:r>
              <a:rPr lang="en-US" sz="1400" dirty="0" err="1" smtClean="0"/>
              <a:t>cung</a:t>
            </a:r>
            <a:r>
              <a:rPr lang="en-US" sz="1400" dirty="0" smtClean="0"/>
              <a:t> </a:t>
            </a:r>
            <a:r>
              <a:rPr lang="en-US" sz="1400" dirty="0" err="1" smtClean="0"/>
              <a:t>cấp</a:t>
            </a:r>
            <a:r>
              <a:rPr lang="en-US" sz="1400" dirty="0" smtClean="0"/>
              <a:t> </a:t>
            </a:r>
            <a:r>
              <a:rPr lang="en-US" sz="1400" dirty="0" err="1" smtClean="0"/>
              <a:t>dịch</a:t>
            </a:r>
            <a:r>
              <a:rPr lang="en-US" sz="1400" dirty="0" smtClean="0"/>
              <a:t> </a:t>
            </a:r>
            <a:r>
              <a:rPr lang="en-US" sz="1400" dirty="0" err="1" smtClean="0"/>
              <a:t>vụ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qua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doanh</a:t>
            </a:r>
            <a:r>
              <a:rPr lang="en-US" sz="1400" dirty="0" smtClean="0"/>
              <a:t> </a:t>
            </a:r>
            <a:r>
              <a:rPr lang="en-US" sz="1400" dirty="0" err="1" smtClean="0"/>
              <a:t>nghiệp</a:t>
            </a:r>
            <a:r>
              <a:rPr lang="en-US" sz="1400" dirty="0" smtClean="0"/>
              <a:t> </a:t>
            </a:r>
            <a:r>
              <a:rPr lang="en-US" sz="1400" dirty="0" err="1" smtClean="0"/>
              <a:t>vừa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nhỏ</a:t>
            </a:r>
            <a:r>
              <a:rPr lang="en-US" sz="1400" dirty="0" smtClean="0"/>
              <a:t>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hoạt</a:t>
            </a:r>
            <a:r>
              <a:rPr lang="en-US" sz="1400" dirty="0" smtClean="0"/>
              <a:t> </a:t>
            </a:r>
            <a:r>
              <a:rPr lang="en-US" sz="1400" dirty="0" err="1" smtClean="0"/>
              <a:t>động</a:t>
            </a:r>
            <a:r>
              <a:rPr lang="en-US" sz="1400" dirty="0" smtClean="0"/>
              <a:t> </a:t>
            </a:r>
            <a:r>
              <a:rPr lang="en-US" sz="1400" dirty="0" err="1" smtClean="0"/>
              <a:t>nghiên</a:t>
            </a:r>
            <a:r>
              <a:rPr lang="en-US" sz="1400" dirty="0" smtClean="0"/>
              <a:t> </a:t>
            </a:r>
            <a:r>
              <a:rPr lang="en-US" sz="1400" dirty="0" err="1" smtClean="0"/>
              <a:t>cứu</a:t>
            </a:r>
            <a:r>
              <a:rPr lang="en-US" sz="1400" dirty="0" smtClean="0"/>
              <a:t>/</a:t>
            </a:r>
            <a:r>
              <a:rPr lang="en-US" sz="1400" dirty="0" err="1" smtClean="0"/>
              <a:t>thư</a:t>
            </a:r>
            <a:r>
              <a:rPr lang="en-US" sz="1400" dirty="0" smtClean="0"/>
              <a:t> </a:t>
            </a:r>
            <a:r>
              <a:rPr lang="en-US" sz="1400" dirty="0" err="1" smtClean="0"/>
              <a:t>viện</a:t>
            </a:r>
            <a:endParaRPr lang="en-US" sz="1400" dirty="0" smtClean="0"/>
          </a:p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/>
              <a:t>Quản</a:t>
            </a:r>
            <a:r>
              <a:rPr lang="en-US" sz="1400" dirty="0" smtClean="0"/>
              <a:t> </a:t>
            </a:r>
            <a:r>
              <a:rPr lang="en-US" sz="1400" dirty="0" err="1" smtClean="0"/>
              <a:t>lý</a:t>
            </a:r>
            <a:r>
              <a:rPr lang="en-US" sz="1400" dirty="0" smtClean="0"/>
              <a:t> </a:t>
            </a:r>
            <a:r>
              <a:rPr lang="en-US" sz="1400" dirty="0" err="1" smtClean="0"/>
              <a:t>hợp</a:t>
            </a:r>
            <a:r>
              <a:rPr lang="en-US" sz="1400" dirty="0" smtClean="0"/>
              <a:t> </a:t>
            </a:r>
            <a:r>
              <a:rPr lang="en-US" sz="1400" dirty="0" err="1" smtClean="0"/>
              <a:t>đồng</a:t>
            </a:r>
            <a:r>
              <a:rPr lang="en-US" sz="1400" dirty="0" smtClean="0"/>
              <a:t> </a:t>
            </a:r>
            <a:r>
              <a:rPr lang="en-US" sz="1400" dirty="0" err="1" smtClean="0"/>
              <a:t>kỹ</a:t>
            </a:r>
            <a:r>
              <a:rPr lang="en-US" sz="1400" dirty="0" smtClean="0"/>
              <a:t> </a:t>
            </a:r>
            <a:r>
              <a:rPr lang="en-US" sz="1400" dirty="0" err="1" smtClean="0"/>
              <a:t>thuật</a:t>
            </a:r>
            <a:r>
              <a:rPr lang="en-US" sz="1400" dirty="0" smtClean="0"/>
              <a:t> </a:t>
            </a:r>
            <a:r>
              <a:rPr lang="en-US" sz="1400" dirty="0" err="1" smtClean="0"/>
              <a:t>số</a:t>
            </a:r>
            <a:r>
              <a:rPr lang="en-US" sz="1400" dirty="0" smtClean="0"/>
              <a:t> </a:t>
            </a:r>
            <a:r>
              <a:rPr lang="en-US" sz="1400" dirty="0" err="1" smtClean="0"/>
              <a:t>của</a:t>
            </a:r>
            <a:r>
              <a:rPr lang="en-US" sz="1400" dirty="0" smtClean="0"/>
              <a:t> </a:t>
            </a:r>
            <a:r>
              <a:rPr lang="en-US" sz="1400" dirty="0" err="1" smtClean="0"/>
              <a:t>việc</a:t>
            </a:r>
            <a:r>
              <a:rPr lang="en-US" sz="1400" dirty="0" smtClean="0"/>
              <a:t> </a:t>
            </a:r>
            <a:r>
              <a:rPr lang="en-US" sz="1400" dirty="0" err="1" smtClean="0"/>
              <a:t>sử</a:t>
            </a:r>
            <a:r>
              <a:rPr lang="en-US" sz="1400" dirty="0" smtClean="0"/>
              <a:t> </a:t>
            </a:r>
            <a:r>
              <a:rPr lang="en-US" sz="1400" dirty="0" err="1" smtClean="0"/>
              <a:t>dụng</a:t>
            </a:r>
            <a:r>
              <a:rPr lang="en-US" sz="1400" dirty="0" smtClean="0"/>
              <a:t> </a:t>
            </a:r>
            <a:r>
              <a:rPr lang="en-US" sz="1400" dirty="0" err="1" smtClean="0"/>
              <a:t>nội</a:t>
            </a:r>
            <a:r>
              <a:rPr lang="en-US" sz="1400" dirty="0" smtClean="0"/>
              <a:t> dung </a:t>
            </a:r>
            <a:r>
              <a:rPr lang="en-US" sz="1400" dirty="0" err="1" smtClean="0"/>
              <a:t>để</a:t>
            </a:r>
            <a:r>
              <a:rPr lang="en-US" sz="1400" dirty="0" smtClean="0"/>
              <a:t> </a:t>
            </a:r>
            <a:r>
              <a:rPr lang="en-US" sz="1400" dirty="0" err="1" smtClean="0"/>
              <a:t>đảm</a:t>
            </a:r>
            <a:r>
              <a:rPr lang="en-US" sz="1400" dirty="0" smtClean="0"/>
              <a:t> </a:t>
            </a:r>
            <a:r>
              <a:rPr lang="en-US" sz="1400" dirty="0" err="1" smtClean="0"/>
              <a:t>bảo</a:t>
            </a:r>
            <a:r>
              <a:rPr lang="en-US" sz="1400" dirty="0" smtClean="0"/>
              <a:t> </a:t>
            </a:r>
            <a:r>
              <a:rPr lang="en-US" sz="1400" dirty="0" err="1" smtClean="0"/>
              <a:t>giá</a:t>
            </a:r>
            <a:r>
              <a:rPr lang="en-US" sz="1400" dirty="0" smtClean="0"/>
              <a:t> </a:t>
            </a:r>
            <a:r>
              <a:rPr lang="en-US" sz="1400" dirty="0" err="1" smtClean="0"/>
              <a:t>trị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tối</a:t>
            </a:r>
            <a:r>
              <a:rPr lang="en-US" sz="1400" dirty="0" smtClean="0"/>
              <a:t> </a:t>
            </a:r>
            <a:r>
              <a:rPr lang="en-US" sz="1400" dirty="0" err="1" smtClean="0"/>
              <a:t>ưu</a:t>
            </a:r>
            <a:r>
              <a:rPr lang="en-US" sz="1400" dirty="0" smtClean="0"/>
              <a:t> </a:t>
            </a:r>
            <a:r>
              <a:rPr lang="en-US" sz="1400" dirty="0" err="1" smtClean="0"/>
              <a:t>hóa</a:t>
            </a:r>
            <a:r>
              <a:rPr lang="en-US" sz="1400" dirty="0" smtClean="0"/>
              <a:t> </a:t>
            </a:r>
            <a:r>
              <a:rPr lang="en-US" sz="1400" dirty="0" err="1" smtClean="0"/>
              <a:t>tài</a:t>
            </a:r>
            <a:r>
              <a:rPr lang="en-US" sz="1400" dirty="0" smtClean="0"/>
              <a:t> </a:t>
            </a:r>
            <a:r>
              <a:rPr lang="en-US" sz="1400" dirty="0" err="1" smtClean="0"/>
              <a:t>sản</a:t>
            </a:r>
            <a:r>
              <a:rPr lang="en-US" sz="1400" dirty="0" smtClean="0"/>
              <a:t> / </a:t>
            </a:r>
            <a:r>
              <a:rPr lang="en-US" sz="1400" dirty="0" err="1" smtClean="0"/>
              <a:t>thiết</a:t>
            </a:r>
            <a:r>
              <a:rPr lang="en-US" sz="1400" dirty="0" smtClean="0"/>
              <a:t> </a:t>
            </a:r>
            <a:r>
              <a:rPr lang="en-US" sz="1400" dirty="0" err="1" smtClean="0"/>
              <a:t>bị</a:t>
            </a:r>
            <a:endParaRPr lang="en-US" sz="1400" dirty="0" smtClean="0"/>
          </a:p>
          <a:p>
            <a:pPr marL="285750" lvl="0" indent="-285750" algn="just">
              <a:buFont typeface="Arial"/>
              <a:buChar char="•"/>
            </a:pPr>
            <a:r>
              <a:rPr lang="en-US" sz="1400" dirty="0" smtClean="0"/>
              <a:t>Trang </a:t>
            </a:r>
            <a:r>
              <a:rPr lang="en-US" sz="1400" dirty="0" err="1" smtClean="0"/>
              <a:t>bị</a:t>
            </a:r>
            <a:r>
              <a:rPr lang="en-US" sz="1400" dirty="0" smtClean="0"/>
              <a:t> </a:t>
            </a:r>
            <a:r>
              <a:rPr lang="en-US" sz="1400" dirty="0" err="1" smtClean="0"/>
              <a:t>mạng</a:t>
            </a:r>
            <a:r>
              <a:rPr lang="en-US" sz="1400" dirty="0" smtClean="0"/>
              <a:t> </a:t>
            </a:r>
            <a:r>
              <a:rPr lang="en-US" sz="1400" dirty="0" err="1" smtClean="0"/>
              <a:t>không</a:t>
            </a:r>
            <a:r>
              <a:rPr lang="en-US" sz="1400" dirty="0" smtClean="0"/>
              <a:t> </a:t>
            </a:r>
            <a:r>
              <a:rPr lang="en-US" sz="1400" dirty="0" err="1" smtClean="0"/>
              <a:t>dây</a:t>
            </a:r>
            <a:r>
              <a:rPr lang="en-US" sz="1400" dirty="0" smtClean="0"/>
              <a:t> </a:t>
            </a:r>
            <a:r>
              <a:rPr lang="en-US" sz="1400" dirty="0" err="1" smtClean="0"/>
              <a:t>mật</a:t>
            </a:r>
            <a:r>
              <a:rPr lang="en-US" sz="1400" dirty="0" smtClean="0"/>
              <a:t> </a:t>
            </a:r>
            <a:r>
              <a:rPr lang="en-US" sz="1400" dirty="0" err="1" smtClean="0"/>
              <a:t>độ</a:t>
            </a:r>
            <a:r>
              <a:rPr lang="en-US" sz="1400" dirty="0" smtClean="0"/>
              <a:t> </a:t>
            </a:r>
            <a:r>
              <a:rPr lang="en-US" sz="1400" dirty="0" err="1" smtClean="0"/>
              <a:t>cao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hệ</a:t>
            </a:r>
            <a:r>
              <a:rPr lang="en-US" sz="1400" dirty="0" smtClean="0"/>
              <a:t> </a:t>
            </a:r>
            <a:r>
              <a:rPr lang="en-US" sz="1400" dirty="0" err="1" smtClean="0"/>
              <a:t>thống</a:t>
            </a:r>
            <a:r>
              <a:rPr lang="en-US" sz="1400" dirty="0" smtClean="0"/>
              <a:t> in </a:t>
            </a:r>
            <a:r>
              <a:rPr lang="en-US" sz="1400" dirty="0" err="1" smtClean="0"/>
              <a:t>ấn</a:t>
            </a:r>
            <a:r>
              <a:rPr lang="en-US" sz="1400" dirty="0" smtClean="0"/>
              <a:t>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khuôn</a:t>
            </a:r>
            <a:r>
              <a:rPr lang="en-US" sz="1400" dirty="0" smtClean="0"/>
              <a:t> </a:t>
            </a:r>
            <a:r>
              <a:rPr lang="en-US" sz="1400" dirty="0" err="1" smtClean="0"/>
              <a:t>viên</a:t>
            </a:r>
            <a:r>
              <a:rPr lang="en-US" sz="1400" dirty="0" smtClean="0"/>
              <a:t> </a:t>
            </a:r>
            <a:r>
              <a:rPr lang="en-US" sz="1400" dirty="0" err="1" smtClean="0"/>
              <a:t>trường</a:t>
            </a:r>
            <a:endParaRPr lang="en-US" sz="1400" dirty="0"/>
          </a:p>
          <a:p>
            <a:pPr marL="285750" indent="-285750" eaLnBrk="1" hangingPunct="1">
              <a:buClr>
                <a:schemeClr val="tx1"/>
              </a:buClr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588861" cy="838200"/>
          </a:xfrm>
        </p:spPr>
        <p:txBody>
          <a:bodyPr>
            <a:noAutofit/>
          </a:bodyPr>
          <a:lstStyle/>
          <a:p>
            <a:pPr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rgbClr val="FFFFFF"/>
                </a:solidFill>
                <a:latin typeface="Arial" charset="0"/>
              </a:rPr>
              <a:t>Kiến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Arial" charset="0"/>
              </a:rPr>
              <a:t>thức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Arial" charset="0"/>
              </a:rPr>
              <a:t>toàn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Arial" charset="0"/>
              </a:rPr>
              <a:t>cầu</a:t>
            </a:r>
            <a:endParaRPr lang="en-US" sz="3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445170"/>
            <a:ext cx="2404923" cy="91440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Truy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cập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điện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tử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vào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nội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dung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qua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thư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viện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thế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kỷ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21 </a:t>
            </a:r>
            <a:endParaRPr lang="en-US" sz="14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4715343"/>
            <a:ext cx="2404923" cy="91440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err="1" smtClean="0">
                <a:solidFill>
                  <a:srgbClr val="FFFFFF"/>
                </a:solidFill>
              </a:rPr>
              <a:t>Số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hóa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sách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giáo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khoa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làm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nội</a:t>
            </a:r>
            <a:r>
              <a:rPr lang="en-US" sz="1400" dirty="0" smtClean="0">
                <a:solidFill>
                  <a:srgbClr val="FFFFFF"/>
                </a:solidFill>
              </a:rPr>
              <a:t> dung </a:t>
            </a:r>
            <a:r>
              <a:rPr lang="en-US" sz="1400" dirty="0" err="1" smtClean="0">
                <a:solidFill>
                  <a:srgbClr val="FFFFFF"/>
                </a:solidFill>
              </a:rPr>
              <a:t>theo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yêu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cầu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có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thực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hiện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được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04144"/>
            <a:ext cx="62998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5 </a:t>
            </a:r>
            <a:r>
              <a:rPr lang="en-US" sz="1400" dirty="0" err="1" smtClean="0"/>
              <a:t>năm</a:t>
            </a:r>
            <a:r>
              <a:rPr lang="en-US" sz="1400" dirty="0" smtClean="0"/>
              <a:t> </a:t>
            </a:r>
            <a:r>
              <a:rPr lang="en-US" sz="1400" dirty="0" err="1" smtClean="0"/>
              <a:t>lộ</a:t>
            </a:r>
            <a:r>
              <a:rPr lang="en-US" sz="1400" dirty="0" smtClean="0"/>
              <a:t> </a:t>
            </a:r>
            <a:r>
              <a:rPr lang="en-US" sz="1400" dirty="0" err="1" smtClean="0"/>
              <a:t>trình</a:t>
            </a:r>
            <a:r>
              <a:rPr lang="en-US" sz="1400" dirty="0" smtClean="0"/>
              <a:t> </a:t>
            </a:r>
            <a:r>
              <a:rPr lang="en-US" sz="1400" dirty="0" err="1" smtClean="0"/>
              <a:t>chính</a:t>
            </a:r>
            <a:r>
              <a:rPr lang="en-US" sz="1400" dirty="0" smtClean="0"/>
              <a:t> </a:t>
            </a:r>
            <a:r>
              <a:rPr lang="en-US" sz="1400" dirty="0" err="1" smtClean="0"/>
              <a:t>sách</a:t>
            </a:r>
            <a:r>
              <a:rPr lang="en-US" sz="1400" dirty="0" smtClean="0"/>
              <a:t> 100% </a:t>
            </a:r>
            <a:r>
              <a:rPr lang="en-US" sz="1400" dirty="0" err="1" smtClean="0"/>
              <a:t>cho</a:t>
            </a:r>
            <a:r>
              <a:rPr lang="en-US" sz="1400" dirty="0" smtClean="0"/>
              <a:t> </a:t>
            </a:r>
            <a:r>
              <a:rPr lang="en-US" sz="1400" dirty="0" err="1" smtClean="0"/>
              <a:t>phép</a:t>
            </a:r>
            <a:r>
              <a:rPr lang="en-US" sz="1400" dirty="0" smtClean="0"/>
              <a:t> </a:t>
            </a:r>
            <a:r>
              <a:rPr lang="en-US" sz="1400" dirty="0" err="1" smtClean="0"/>
              <a:t>số</a:t>
            </a:r>
            <a:r>
              <a:rPr lang="en-US" sz="1400" dirty="0" smtClean="0"/>
              <a:t> </a:t>
            </a:r>
            <a:r>
              <a:rPr lang="en-US" sz="1400" dirty="0" err="1" smtClean="0"/>
              <a:t>hóa</a:t>
            </a:r>
            <a:r>
              <a:rPr lang="en-US" sz="1400" dirty="0" smtClean="0"/>
              <a:t> </a:t>
            </a:r>
            <a:r>
              <a:rPr lang="en-US" sz="1400" dirty="0" err="1" smtClean="0"/>
              <a:t>nội</a:t>
            </a:r>
            <a:r>
              <a:rPr lang="en-US" sz="1400" dirty="0" smtClean="0"/>
              <a:t> dung </a:t>
            </a:r>
            <a:r>
              <a:rPr lang="en-US" sz="1400" dirty="0" err="1" smtClean="0"/>
              <a:t>trên</a:t>
            </a:r>
            <a:r>
              <a:rPr lang="en-US" sz="1400" dirty="0" smtClean="0"/>
              <a:t> Queens College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/>
              <a:t>Tương</a:t>
            </a:r>
            <a:r>
              <a:rPr lang="en-US" sz="1400" dirty="0" smtClean="0"/>
              <a:t> </a:t>
            </a:r>
            <a:r>
              <a:rPr lang="en-US" sz="1400" dirty="0" err="1" smtClean="0"/>
              <a:t>thích</a:t>
            </a:r>
            <a:r>
              <a:rPr lang="en-US" sz="1400" dirty="0" smtClean="0"/>
              <a:t> </a:t>
            </a:r>
            <a:r>
              <a:rPr lang="en-US" sz="1400" dirty="0" err="1" smtClean="0"/>
              <a:t>đa</a:t>
            </a:r>
            <a:r>
              <a:rPr lang="en-US" sz="1400" dirty="0" smtClean="0"/>
              <a:t> </a:t>
            </a:r>
            <a:r>
              <a:rPr lang="en-US" sz="1400" dirty="0" err="1" smtClean="0"/>
              <a:t>nền</a:t>
            </a:r>
            <a:r>
              <a:rPr lang="en-US" sz="1400" dirty="0" smtClean="0"/>
              <a:t> </a:t>
            </a:r>
            <a:r>
              <a:rPr lang="en-US" sz="1400" dirty="0" err="1" smtClean="0"/>
              <a:t>tảng</a:t>
            </a:r>
            <a:r>
              <a:rPr lang="en-US" sz="1400" dirty="0" smtClean="0"/>
              <a:t> 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hỗ</a:t>
            </a:r>
            <a:r>
              <a:rPr lang="en-US" sz="1400" dirty="0" smtClean="0"/>
              <a:t> </a:t>
            </a:r>
            <a:r>
              <a:rPr lang="en-US" sz="1400" dirty="0" err="1" smtClean="0"/>
              <a:t>trợ</a:t>
            </a:r>
            <a:r>
              <a:rPr lang="en-US" sz="1400" dirty="0" smtClean="0"/>
              <a:t> </a:t>
            </a:r>
            <a:r>
              <a:rPr lang="en-US" sz="1400" dirty="0" err="1" smtClean="0"/>
              <a:t>nội</a:t>
            </a:r>
            <a:r>
              <a:rPr lang="en-US" sz="1400" dirty="0" smtClean="0"/>
              <a:t> dung </a:t>
            </a:r>
            <a:r>
              <a:rPr lang="en-US" sz="1400" dirty="0" err="1" smtClean="0"/>
              <a:t>kỹ</a:t>
            </a:r>
            <a:r>
              <a:rPr lang="en-US" sz="1400" dirty="0" smtClean="0"/>
              <a:t> </a:t>
            </a:r>
            <a:r>
              <a:rPr lang="en-US" sz="1400" dirty="0" err="1" smtClean="0"/>
              <a:t>thuật</a:t>
            </a:r>
            <a:r>
              <a:rPr lang="en-US" sz="1400" dirty="0" smtClean="0"/>
              <a:t> </a:t>
            </a:r>
            <a:r>
              <a:rPr lang="en-US" sz="1400" dirty="0" err="1" smtClean="0"/>
              <a:t>số</a:t>
            </a:r>
            <a:r>
              <a:rPr lang="en-US" sz="1400" dirty="0" smtClean="0"/>
              <a:t> </a:t>
            </a:r>
            <a:endParaRPr lang="en-US" sz="1400" dirty="0"/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/>
              <a:t>Nội</a:t>
            </a:r>
            <a:r>
              <a:rPr lang="en-US" sz="1400" dirty="0" smtClean="0"/>
              <a:t> dung </a:t>
            </a:r>
            <a:r>
              <a:rPr lang="en-US" sz="1400" dirty="0" err="1" smtClean="0"/>
              <a:t>giao</a:t>
            </a:r>
            <a:r>
              <a:rPr lang="en-US" sz="1400" dirty="0" smtClean="0"/>
              <a:t> </a:t>
            </a:r>
            <a:r>
              <a:rPr lang="en-US" sz="1400" dirty="0" err="1" smtClean="0"/>
              <a:t>theo</a:t>
            </a:r>
            <a:r>
              <a:rPr lang="en-US" sz="1400" dirty="0" smtClean="0"/>
              <a:t> </a:t>
            </a:r>
            <a:r>
              <a:rPr lang="en-US" sz="1400" dirty="0" err="1" smtClean="0"/>
              <a:t>yêu</a:t>
            </a:r>
            <a:r>
              <a:rPr lang="en-US" sz="1400" dirty="0" smtClean="0"/>
              <a:t> </a:t>
            </a:r>
            <a:r>
              <a:rPr lang="en-US" sz="1400" dirty="0" err="1" smtClean="0"/>
              <a:t>cầu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qua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dám</a:t>
            </a:r>
            <a:r>
              <a:rPr lang="en-US" sz="1400" dirty="0" smtClean="0"/>
              <a:t> </a:t>
            </a:r>
            <a:r>
              <a:rPr lang="en-US" sz="1400" dirty="0" err="1" smtClean="0"/>
              <a:t>mây</a:t>
            </a:r>
            <a:r>
              <a:rPr lang="en-US" sz="1400" dirty="0" smtClean="0"/>
              <a:t> </a:t>
            </a:r>
            <a:r>
              <a:rPr lang="en-US" sz="1400" dirty="0" err="1" smtClean="0"/>
              <a:t>nội</a:t>
            </a:r>
            <a:r>
              <a:rPr lang="en-US" sz="1400" dirty="0" smtClean="0"/>
              <a:t> dung  </a:t>
            </a:r>
            <a:r>
              <a:rPr lang="en-US" sz="1400" dirty="0" err="1" smtClean="0"/>
              <a:t>riêng</a:t>
            </a:r>
            <a:endParaRPr lang="en-US" sz="1400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152400" y="3120446"/>
            <a:ext cx="2404923" cy="109031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err="1" smtClean="0">
                <a:solidFill>
                  <a:srgbClr val="FFFFFF"/>
                </a:solidFill>
              </a:rPr>
              <a:t>Bảo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mật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những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nhóm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tư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cung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cấp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cơ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sở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hạ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tầng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nội</a:t>
            </a:r>
            <a:r>
              <a:rPr lang="en-US" sz="1400" dirty="0" smtClean="0">
                <a:solidFill>
                  <a:srgbClr val="FFFFFF"/>
                </a:solidFill>
              </a:rPr>
              <a:t> dung </a:t>
            </a:r>
            <a:r>
              <a:rPr lang="en-US" sz="1400" dirty="0" err="1" smtClean="0">
                <a:solidFill>
                  <a:srgbClr val="FFFFFF"/>
                </a:solidFill>
              </a:rPr>
              <a:t>như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một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dịch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vụ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2557323" y="3050504"/>
            <a:ext cx="62998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/>
              <a:t>Đám</a:t>
            </a:r>
            <a:r>
              <a:rPr lang="en-US" sz="1400" dirty="0" smtClean="0"/>
              <a:t> </a:t>
            </a:r>
            <a:r>
              <a:rPr lang="en-US" sz="1400" dirty="0" err="1" smtClean="0"/>
              <a:t>mây</a:t>
            </a:r>
            <a:r>
              <a:rPr lang="en-US" sz="1400" dirty="0" smtClean="0"/>
              <a:t> </a:t>
            </a:r>
            <a:r>
              <a:rPr lang="en-US" sz="1400" dirty="0" err="1" smtClean="0"/>
              <a:t>phân</a:t>
            </a:r>
            <a:r>
              <a:rPr lang="en-US" sz="1400" dirty="0" smtClean="0"/>
              <a:t> </a:t>
            </a:r>
            <a:r>
              <a:rPr lang="en-US" sz="1400" dirty="0" err="1" smtClean="0"/>
              <a:t>phối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ứng</a:t>
            </a:r>
            <a:r>
              <a:rPr lang="en-US" sz="1400" dirty="0" smtClean="0"/>
              <a:t> </a:t>
            </a:r>
            <a:r>
              <a:rPr lang="en-US" sz="1400" dirty="0" err="1" smtClean="0"/>
              <a:t>dụng</a:t>
            </a:r>
            <a:r>
              <a:rPr lang="en-US" sz="1400" dirty="0" smtClean="0"/>
              <a:t> </a:t>
            </a:r>
            <a:r>
              <a:rPr lang="en-US" sz="1400" dirty="0" err="1" smtClean="0"/>
              <a:t>phòng</a:t>
            </a:r>
            <a:r>
              <a:rPr lang="en-US" sz="1400" dirty="0" smtClean="0"/>
              <a:t> </a:t>
            </a:r>
            <a:r>
              <a:rPr lang="en-US" sz="1400" dirty="0" err="1" smtClean="0"/>
              <a:t>thí</a:t>
            </a:r>
            <a:r>
              <a:rPr lang="en-US" sz="1400" dirty="0" smtClean="0"/>
              <a:t> </a:t>
            </a:r>
            <a:r>
              <a:rPr lang="en-US" sz="1400" dirty="0" err="1" smtClean="0"/>
              <a:t>nghiệm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phần</a:t>
            </a:r>
            <a:r>
              <a:rPr lang="en-US" sz="1400" dirty="0" smtClean="0"/>
              <a:t> </a:t>
            </a:r>
            <a:r>
              <a:rPr lang="en-US" sz="1400" dirty="0" err="1" smtClean="0"/>
              <a:t>mềm</a:t>
            </a:r>
            <a:r>
              <a:rPr lang="en-US" sz="1400" dirty="0" smtClean="0"/>
              <a:t>; </a:t>
            </a:r>
            <a:br>
              <a:rPr lang="en-US" sz="1400" dirty="0" smtClean="0"/>
            </a:br>
            <a:r>
              <a:rPr lang="en-US" sz="1400" dirty="0" err="1" smtClean="0"/>
              <a:t>bảo</a:t>
            </a:r>
            <a:r>
              <a:rPr lang="en-US" sz="1400" dirty="0" smtClean="0"/>
              <a:t> </a:t>
            </a:r>
            <a:r>
              <a:rPr lang="en-US" sz="1400" dirty="0" err="1" smtClean="0"/>
              <a:t>mật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dịch</a:t>
            </a:r>
            <a:r>
              <a:rPr lang="en-US" sz="1400" dirty="0" smtClean="0"/>
              <a:t> </a:t>
            </a:r>
            <a:r>
              <a:rPr lang="en-US" sz="1400" dirty="0" err="1" smtClean="0"/>
              <a:t>vụ</a:t>
            </a:r>
            <a:r>
              <a:rPr lang="en-US" sz="1400" dirty="0" smtClean="0"/>
              <a:t> </a:t>
            </a:r>
            <a:r>
              <a:rPr lang="en-US" sz="1400" dirty="0" err="1" smtClean="0"/>
              <a:t>đám</a:t>
            </a:r>
            <a:r>
              <a:rPr lang="en-US" sz="1400" dirty="0" smtClean="0"/>
              <a:t> </a:t>
            </a:r>
            <a:r>
              <a:rPr lang="en-US" sz="1400" dirty="0" err="1" smtClean="0"/>
              <a:t>mây</a:t>
            </a:r>
            <a:r>
              <a:rPr lang="en-US" sz="1400" dirty="0" smtClean="0"/>
              <a:t> </a:t>
            </a:r>
            <a:r>
              <a:rPr lang="en-US" sz="1400" dirty="0" err="1" smtClean="0"/>
              <a:t>cho</a:t>
            </a:r>
            <a:r>
              <a:rPr lang="en-US" sz="1400" dirty="0" smtClean="0"/>
              <a:t> </a:t>
            </a:r>
            <a:r>
              <a:rPr lang="en-US" sz="1400" dirty="0" err="1" smtClean="0"/>
              <a:t>việc</a:t>
            </a:r>
            <a:r>
              <a:rPr lang="en-US" sz="1400" dirty="0" smtClean="0"/>
              <a:t> </a:t>
            </a:r>
            <a:r>
              <a:rPr lang="en-US" sz="1400" dirty="0" err="1" smtClean="0"/>
              <a:t>lưu</a:t>
            </a:r>
            <a:r>
              <a:rPr lang="en-US" sz="1400" dirty="0" smtClean="0"/>
              <a:t> </a:t>
            </a:r>
            <a:r>
              <a:rPr lang="en-US" sz="1400" dirty="0" err="1" smtClean="0"/>
              <a:t>trữ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chia</a:t>
            </a:r>
            <a:r>
              <a:rPr lang="en-US" sz="1400" dirty="0" smtClean="0"/>
              <a:t> </a:t>
            </a:r>
            <a:r>
              <a:rPr lang="en-US" sz="1400" dirty="0" err="1" smtClean="0"/>
              <a:t>sẻ</a:t>
            </a:r>
            <a:r>
              <a:rPr lang="en-US" sz="1400" dirty="0" smtClean="0"/>
              <a:t> </a:t>
            </a:r>
            <a:r>
              <a:rPr lang="en-US" sz="1400" dirty="0" err="1" smtClean="0"/>
              <a:t>dữ</a:t>
            </a:r>
            <a:r>
              <a:rPr lang="en-US" sz="1400" dirty="0" smtClean="0"/>
              <a:t> </a:t>
            </a:r>
            <a:r>
              <a:rPr lang="en-US" sz="1400" dirty="0" err="1" smtClean="0"/>
              <a:t>liệu</a:t>
            </a:r>
            <a:endParaRPr lang="en-US" sz="1400" dirty="0" smtClean="0"/>
          </a:p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/>
              <a:t>Điện</a:t>
            </a:r>
            <a:r>
              <a:rPr lang="en-US" sz="1400" dirty="0" smtClean="0"/>
              <a:t> </a:t>
            </a:r>
            <a:r>
              <a:rPr lang="en-US" sz="1400" dirty="0" err="1" smtClean="0"/>
              <a:t>thoại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động</a:t>
            </a:r>
            <a:r>
              <a:rPr lang="en-US" sz="1400" dirty="0" smtClean="0"/>
              <a:t>, 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dịch</a:t>
            </a:r>
            <a:r>
              <a:rPr lang="en-US" sz="1400" dirty="0" smtClean="0"/>
              <a:t> </a:t>
            </a:r>
            <a:r>
              <a:rPr lang="en-US" sz="1400" dirty="0" err="1" smtClean="0"/>
              <a:t>vụ</a:t>
            </a:r>
            <a:r>
              <a:rPr lang="en-US" sz="1400" dirty="0" smtClean="0"/>
              <a:t> web </a:t>
            </a:r>
            <a:r>
              <a:rPr lang="en-US" sz="1400" dirty="0" err="1" smtClean="0"/>
              <a:t>cung</a:t>
            </a:r>
            <a:r>
              <a:rPr lang="en-US" sz="1400" dirty="0" smtClean="0"/>
              <a:t> </a:t>
            </a:r>
            <a:r>
              <a:rPr lang="en-US" sz="1400" dirty="0" err="1" smtClean="0"/>
              <a:t>cấp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chương</a:t>
            </a:r>
            <a:r>
              <a:rPr lang="en-US" sz="1400" dirty="0" smtClean="0"/>
              <a:t> </a:t>
            </a:r>
            <a:r>
              <a:rPr lang="en-US" sz="1400" dirty="0" err="1" smtClean="0"/>
              <a:t>trình</a:t>
            </a:r>
            <a:r>
              <a:rPr lang="en-US" sz="1400" dirty="0" smtClean="0"/>
              <a:t>  </a:t>
            </a:r>
            <a:r>
              <a:rPr lang="en-US" sz="1400" dirty="0" err="1" smtClean="0"/>
              <a:t>giảng</a:t>
            </a:r>
            <a:r>
              <a:rPr lang="en-US" sz="1400" dirty="0" smtClean="0"/>
              <a:t> </a:t>
            </a:r>
            <a:r>
              <a:rPr lang="en-US" sz="1400" dirty="0" err="1" smtClean="0"/>
              <a:t>dạy</a:t>
            </a:r>
            <a:r>
              <a:rPr lang="en-US" sz="1400" dirty="0" smtClean="0"/>
              <a:t>, </a:t>
            </a:r>
            <a:r>
              <a:rPr lang="en-US" sz="1400" dirty="0" err="1" smtClean="0"/>
              <a:t>giáo</a:t>
            </a:r>
            <a:r>
              <a:rPr lang="en-US" sz="1400" dirty="0" smtClean="0"/>
              <a:t> </a:t>
            </a:r>
            <a:r>
              <a:rPr lang="en-US" sz="1400" dirty="0" err="1" smtClean="0"/>
              <a:t>trình</a:t>
            </a:r>
            <a:r>
              <a:rPr lang="en-US" sz="1400" dirty="0" smtClean="0"/>
              <a:t>, pod-casting, </a:t>
            </a:r>
            <a:r>
              <a:rPr lang="en-US" sz="1400" dirty="0" err="1" smtClean="0"/>
              <a:t>vod</a:t>
            </a:r>
            <a:r>
              <a:rPr lang="en-US" sz="1400" dirty="0" smtClean="0"/>
              <a:t>-casting,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lập</a:t>
            </a:r>
            <a:r>
              <a:rPr lang="en-US" sz="1400" dirty="0" smtClean="0"/>
              <a:t> </a:t>
            </a:r>
            <a:r>
              <a:rPr lang="en-US" sz="1400" dirty="0" err="1" smtClean="0"/>
              <a:t>bản</a:t>
            </a:r>
            <a:r>
              <a:rPr lang="en-US" sz="1400" dirty="0" smtClean="0"/>
              <a:t> </a:t>
            </a:r>
            <a:r>
              <a:rPr lang="en-US" sz="1400" dirty="0" err="1" smtClean="0"/>
              <a:t>đồ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tin.</a:t>
            </a:r>
          </a:p>
          <a:p>
            <a:pPr marL="285750" lvl="0" indent="-285750" algn="just">
              <a:buFont typeface="Arial"/>
              <a:buChar char="•"/>
            </a:pPr>
            <a:r>
              <a:rPr lang="en-US" sz="1400" dirty="0" smtClean="0"/>
              <a:t>Cho </a:t>
            </a:r>
            <a:r>
              <a:rPr lang="en-US" sz="1400" dirty="0" err="1" smtClean="0"/>
              <a:t>phép</a:t>
            </a:r>
            <a:r>
              <a:rPr lang="en-US" sz="1400" dirty="0" smtClean="0"/>
              <a:t> </a:t>
            </a:r>
            <a:r>
              <a:rPr lang="en-US" sz="1400" dirty="0" err="1" smtClean="0"/>
              <a:t>tính</a:t>
            </a:r>
            <a:r>
              <a:rPr lang="en-US" sz="1400" dirty="0" smtClean="0"/>
              <a:t> </a:t>
            </a:r>
            <a:r>
              <a:rPr lang="en-US" sz="1400" dirty="0" err="1" smtClean="0"/>
              <a:t>lưu</a:t>
            </a:r>
            <a:r>
              <a:rPr lang="en-US" sz="1400" dirty="0" smtClean="0"/>
              <a:t> </a:t>
            </a:r>
            <a:r>
              <a:rPr lang="en-US" sz="1400" dirty="0" err="1" smtClean="0"/>
              <a:t>động</a:t>
            </a:r>
            <a:r>
              <a:rPr lang="en-US" sz="1400" dirty="0" smtClean="0"/>
              <a:t> </a:t>
            </a:r>
            <a:r>
              <a:rPr lang="en-US" sz="1400" dirty="0" err="1" smtClean="0"/>
              <a:t>thực</a:t>
            </a:r>
            <a:r>
              <a:rPr lang="en-US" sz="1400" dirty="0" smtClean="0"/>
              <a:t> </a:t>
            </a:r>
            <a:r>
              <a:rPr lang="en-US" sz="1400" dirty="0" err="1" smtClean="0"/>
              <a:t>thụ</a:t>
            </a:r>
            <a:r>
              <a:rPr lang="en-US" sz="1400" dirty="0" smtClean="0"/>
              <a:t> </a:t>
            </a:r>
            <a:r>
              <a:rPr lang="en-US" sz="1400" dirty="0" err="1" smtClean="0"/>
              <a:t>của</a:t>
            </a:r>
            <a:r>
              <a:rPr lang="en-US" sz="1400" dirty="0" smtClean="0"/>
              <a:t> </a:t>
            </a:r>
            <a:r>
              <a:rPr lang="en-US" sz="1400" dirty="0" err="1" smtClean="0"/>
              <a:t>sinh</a:t>
            </a:r>
            <a:r>
              <a:rPr lang="en-US" sz="1400" dirty="0" smtClean="0"/>
              <a:t> </a:t>
            </a:r>
            <a:r>
              <a:rPr lang="en-US" sz="1400" dirty="0" err="1" smtClean="0"/>
              <a:t>viên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qua </a:t>
            </a:r>
            <a:r>
              <a:rPr lang="en-US" sz="1400" dirty="0" err="1" smtClean="0"/>
              <a:t>một</a:t>
            </a:r>
            <a:r>
              <a:rPr lang="en-US" sz="1400" dirty="0" smtClean="0"/>
              <a:t> </a:t>
            </a:r>
            <a:r>
              <a:rPr lang="en-US" sz="1400" dirty="0" err="1" smtClean="0"/>
              <a:t>chính</a:t>
            </a:r>
            <a:r>
              <a:rPr lang="en-US" sz="1400" dirty="0" smtClean="0"/>
              <a:t> </a:t>
            </a:r>
            <a:r>
              <a:rPr lang="en-US" sz="1400" dirty="0" err="1" smtClean="0"/>
              <a:t>sách</a:t>
            </a:r>
            <a:r>
              <a:rPr lang="en-US" sz="1400" dirty="0" smtClean="0"/>
              <a:t> </a:t>
            </a:r>
            <a:r>
              <a:rPr lang="en-US" sz="1400" dirty="0" err="1" smtClean="0"/>
              <a:t>máy</a:t>
            </a:r>
            <a:r>
              <a:rPr lang="en-US" sz="1400" dirty="0" smtClean="0"/>
              <a:t> </a:t>
            </a:r>
            <a:r>
              <a:rPr lang="en-US" sz="1400" dirty="0" err="1" smtClean="0"/>
              <a:t>tính</a:t>
            </a:r>
            <a:r>
              <a:rPr lang="en-US" sz="1400" dirty="0" smtClean="0"/>
              <a:t> </a:t>
            </a:r>
            <a:r>
              <a:rPr lang="en-US" sz="1400" dirty="0" err="1" smtClean="0"/>
              <a:t>xách</a:t>
            </a:r>
            <a:r>
              <a:rPr lang="en-US" sz="1400" dirty="0" smtClean="0"/>
              <a:t> </a:t>
            </a:r>
            <a:r>
              <a:rPr lang="en-US" sz="1400" dirty="0" err="1" smtClean="0"/>
              <a:t>tay</a:t>
            </a:r>
            <a:r>
              <a:rPr lang="en-US" sz="1400" dirty="0" smtClean="0"/>
              <a:t>  / </a:t>
            </a:r>
            <a:r>
              <a:rPr lang="en-US" sz="1400" dirty="0" err="1" smtClean="0"/>
              <a:t>sinh</a:t>
            </a:r>
            <a:r>
              <a:rPr lang="en-US" sz="1400" dirty="0" smtClean="0"/>
              <a:t> </a:t>
            </a:r>
            <a:r>
              <a:rPr lang="en-US" sz="1400" dirty="0" err="1" smtClean="0"/>
              <a:t>viên</a:t>
            </a:r>
            <a:r>
              <a:rPr lang="en-US" sz="1400" dirty="0" smtClean="0"/>
              <a:t> </a:t>
            </a:r>
            <a:r>
              <a:rPr lang="en-US" sz="1400" dirty="0" err="1" smtClean="0"/>
              <a:t>chuyên</a:t>
            </a:r>
            <a:r>
              <a:rPr lang="en-US" sz="1400" dirty="0" smtClean="0"/>
              <a:t> </a:t>
            </a:r>
            <a:r>
              <a:rPr lang="en-US" sz="1400" dirty="0" err="1" smtClean="0"/>
              <a:t>dụng</a:t>
            </a:r>
            <a:r>
              <a:rPr lang="en-US" sz="1400" dirty="0" smtClean="0"/>
              <a:t>  </a:t>
            </a:r>
            <a:r>
              <a:rPr lang="en-US" sz="1400" dirty="0" err="1" smtClean="0"/>
              <a:t>trên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cơ</a:t>
            </a:r>
            <a:r>
              <a:rPr lang="en-US" sz="1400" dirty="0" smtClean="0"/>
              <a:t> </a:t>
            </a:r>
            <a:r>
              <a:rPr lang="en-US" sz="1400" dirty="0" err="1" smtClean="0"/>
              <a:t>sở</a:t>
            </a:r>
            <a:r>
              <a:rPr lang="en-US" sz="1400" dirty="0" smtClean="0"/>
              <a:t> học </a:t>
            </a:r>
            <a:r>
              <a:rPr lang="en-US" sz="1400" dirty="0" err="1" smtClean="0"/>
              <a:t>tập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quan OCT.</a:t>
            </a:r>
          </a:p>
          <a:p>
            <a:pPr marL="285750" lvl="0" indent="-285750">
              <a:buFont typeface="Arial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770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557323" y="1202291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/>
              <a:t>Đẩy</a:t>
            </a:r>
            <a:r>
              <a:rPr lang="en-US" sz="1400" dirty="0" smtClean="0"/>
              <a:t> </a:t>
            </a:r>
            <a:r>
              <a:rPr lang="en-US" sz="1400" dirty="0" err="1" smtClean="0"/>
              <a:t>nhanh</a:t>
            </a:r>
            <a:r>
              <a:rPr lang="en-US" sz="1400" dirty="0" smtClean="0"/>
              <a:t> </a:t>
            </a:r>
            <a:r>
              <a:rPr lang="en-US" sz="1400" dirty="0" err="1" smtClean="0"/>
              <a:t>tiến</a:t>
            </a:r>
            <a:r>
              <a:rPr lang="en-US" sz="1400" dirty="0" smtClean="0"/>
              <a:t> </a:t>
            </a:r>
            <a:r>
              <a:rPr lang="en-US" sz="1400" dirty="0" err="1" smtClean="0"/>
              <a:t>độ</a:t>
            </a:r>
            <a:r>
              <a:rPr lang="en-US" sz="1400" dirty="0" smtClean="0"/>
              <a:t> </a:t>
            </a:r>
            <a:r>
              <a:rPr lang="en-US" sz="1400" dirty="0" err="1" smtClean="0"/>
              <a:t>dự</a:t>
            </a:r>
            <a:r>
              <a:rPr lang="en-US" sz="1400" dirty="0" smtClean="0"/>
              <a:t> </a:t>
            </a:r>
            <a:r>
              <a:rPr lang="en-US" sz="1400" dirty="0" err="1" smtClean="0"/>
              <a:t>án</a:t>
            </a:r>
            <a:r>
              <a:rPr lang="en-US" sz="1400" dirty="0" smtClean="0"/>
              <a:t> “</a:t>
            </a:r>
            <a:r>
              <a:rPr lang="en-US" sz="1400" dirty="0" err="1" smtClean="0"/>
              <a:t>Lớp</a:t>
            </a:r>
            <a:r>
              <a:rPr lang="en-US" sz="1400" dirty="0" smtClean="0"/>
              <a:t> học </a:t>
            </a:r>
            <a:r>
              <a:rPr lang="en-US" sz="1400" dirty="0" err="1" smtClean="0"/>
              <a:t>tăng</a:t>
            </a:r>
            <a:r>
              <a:rPr lang="en-US" sz="1400" dirty="0" smtClean="0"/>
              <a:t> </a:t>
            </a:r>
            <a:r>
              <a:rPr lang="en-US" sz="1400" dirty="0" err="1" smtClean="0"/>
              <a:t>cường</a:t>
            </a:r>
            <a:r>
              <a:rPr lang="en-US" sz="1400" dirty="0" smtClean="0"/>
              <a:t> </a:t>
            </a:r>
            <a:r>
              <a:rPr lang="en-US" sz="1400" dirty="0" err="1" smtClean="0"/>
              <a:t>công</a:t>
            </a:r>
            <a:r>
              <a:rPr lang="en-US" sz="1400" dirty="0" smtClean="0"/>
              <a:t> </a:t>
            </a:r>
            <a:r>
              <a:rPr lang="en-US" sz="1400" dirty="0" err="1" smtClean="0"/>
              <a:t>nghệ</a:t>
            </a:r>
            <a:r>
              <a:rPr lang="en-US" sz="1400" dirty="0" smtClean="0"/>
              <a:t>” </a:t>
            </a:r>
            <a:r>
              <a:rPr lang="en-US" sz="1400" dirty="0" err="1" smtClean="0"/>
              <a:t>nhằm</a:t>
            </a:r>
            <a:r>
              <a:rPr lang="en-US" sz="1400" dirty="0" smtClean="0"/>
              <a:t> </a:t>
            </a:r>
            <a:r>
              <a:rPr lang="en-US" sz="1400" dirty="0" err="1" smtClean="0"/>
              <a:t>đưa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phòng</a:t>
            </a:r>
            <a:r>
              <a:rPr lang="en-US" sz="1400" dirty="0" smtClean="0"/>
              <a:t> học  </a:t>
            </a:r>
            <a:r>
              <a:rPr lang="en-US" sz="1400" dirty="0" err="1" smtClean="0"/>
              <a:t>chức</a:t>
            </a:r>
            <a:r>
              <a:rPr lang="en-US" sz="1400" dirty="0" smtClean="0"/>
              <a:t> </a:t>
            </a:r>
            <a:r>
              <a:rPr lang="en-US" sz="1400" dirty="0" err="1" smtClean="0"/>
              <a:t>năng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triển</a:t>
            </a:r>
            <a:r>
              <a:rPr lang="en-US" sz="1400" dirty="0" smtClean="0"/>
              <a:t> </a:t>
            </a:r>
            <a:r>
              <a:rPr lang="en-US" sz="1400" dirty="0" err="1" smtClean="0"/>
              <a:t>vọng</a:t>
            </a:r>
            <a:r>
              <a:rPr lang="en-US" sz="1400" dirty="0" smtClean="0"/>
              <a:t> </a:t>
            </a:r>
            <a:r>
              <a:rPr lang="en-US" sz="1400" dirty="0" err="1" smtClean="0"/>
              <a:t>thế</a:t>
            </a:r>
            <a:r>
              <a:rPr lang="en-US" sz="1400" dirty="0" smtClean="0"/>
              <a:t> </a:t>
            </a:r>
            <a:r>
              <a:rPr lang="en-US" sz="1400" dirty="0" err="1" smtClean="0"/>
              <a:t>hệ</a:t>
            </a:r>
            <a:r>
              <a:rPr lang="en-US" sz="1400" dirty="0" smtClean="0"/>
              <a:t> </a:t>
            </a:r>
            <a:r>
              <a:rPr lang="en-US" sz="1400" dirty="0" err="1" smtClean="0"/>
              <a:t>mới</a:t>
            </a:r>
            <a:r>
              <a:rPr lang="en-US" sz="1400" dirty="0" smtClean="0"/>
              <a:t> qua  </a:t>
            </a:r>
            <a:r>
              <a:rPr lang="en-US" sz="1400" dirty="0" smtClean="0"/>
              <a:t>Queens College</a:t>
            </a:r>
            <a:endParaRPr lang="en-US" sz="1400" dirty="0" smtClean="0"/>
          </a:p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Xây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dựng</a:t>
            </a:r>
            <a:r>
              <a:rPr lang="en-US" sz="1400" dirty="0" smtClean="0">
                <a:solidFill>
                  <a:srgbClr val="FFFFFF"/>
                </a:solidFill>
              </a:rPr>
              <a:t>/</a:t>
            </a:r>
            <a:r>
              <a:rPr lang="en-US" sz="1400" dirty="0" err="1" smtClean="0">
                <a:solidFill>
                  <a:srgbClr val="FFFFFF"/>
                </a:solidFill>
              </a:rPr>
              <a:t>thúc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đẩy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lộ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trình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môi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trường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phòng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của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tương</a:t>
            </a:r>
            <a:r>
              <a:rPr lang="en-US" sz="1400" dirty="0" smtClean="0">
                <a:solidFill>
                  <a:srgbClr val="FFFFFF"/>
                </a:solidFill>
              </a:rPr>
              <a:t> lai – </a:t>
            </a:r>
            <a:r>
              <a:rPr lang="en-US" sz="1400" dirty="0" err="1" smtClean="0">
                <a:solidFill>
                  <a:srgbClr val="FFFFFF"/>
                </a:solidFill>
              </a:rPr>
              <a:t>chức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năng</a:t>
            </a:r>
            <a:r>
              <a:rPr lang="en-US" sz="1400" dirty="0" smtClean="0">
                <a:solidFill>
                  <a:srgbClr val="FFFFFF"/>
                </a:solidFill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</a:rPr>
              <a:t>định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vị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lộ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trình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 algn="just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Cung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cấp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thống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dây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với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mật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độ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cao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một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trải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nghiệm</a:t>
            </a:r>
            <a:r>
              <a:rPr lang="en-US" sz="1400" dirty="0" smtClean="0">
                <a:solidFill>
                  <a:srgbClr val="FFFFFF"/>
                </a:solidFill>
              </a:rPr>
              <a:t> Internet  </a:t>
            </a:r>
            <a:r>
              <a:rPr lang="en-US" sz="1400" dirty="0" err="1" smtClean="0">
                <a:solidFill>
                  <a:srgbClr val="FFFFFF"/>
                </a:solidFill>
              </a:rPr>
              <a:t>phù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hợp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đáng</a:t>
            </a:r>
            <a:r>
              <a:rPr lang="en-US" sz="1400" dirty="0" smtClean="0">
                <a:solidFill>
                  <a:srgbClr val="FFFFFF"/>
                </a:solidFill>
              </a:rPr>
              <a:t> tin </a:t>
            </a:r>
            <a:r>
              <a:rPr lang="en-US" sz="1400" dirty="0" err="1" smtClean="0">
                <a:solidFill>
                  <a:srgbClr val="FFFFFF"/>
                </a:solidFill>
              </a:rPr>
              <a:t>cậy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588861" cy="838200"/>
          </a:xfrm>
        </p:spPr>
        <p:txBody>
          <a:bodyPr>
            <a:noAutofit/>
          </a:bodyPr>
          <a:lstStyle/>
          <a:p>
            <a:pPr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Môi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trường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học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tập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toàn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cầu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cho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thế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hệ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mới</a:t>
            </a: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352496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4388" eaLnBrk="0" hangingPunct="0">
              <a:spcBef>
                <a:spcPct val="35000"/>
              </a:spcBef>
            </a:pPr>
            <a:r>
              <a:rPr lang="en-US" sz="1400" dirty="0" smtClean="0">
                <a:solidFill>
                  <a:srgbClr val="FFFFFF"/>
                </a:solidFill>
              </a:rPr>
              <a:t>Phòng học </a:t>
            </a:r>
            <a:r>
              <a:rPr lang="en-US" sz="1400" dirty="0" err="1" smtClean="0">
                <a:solidFill>
                  <a:srgbClr val="FFFFFF"/>
                </a:solidFill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</a:rPr>
              <a:t> minh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gian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làm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tương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ra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môi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trường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mới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26908"/>
            <a:ext cx="629984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Mô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hình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nhóm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được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mở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rộng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kết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hợp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với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cụ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smtClean="0">
                <a:solidFill>
                  <a:srgbClr val="FFFFFF"/>
                </a:solidFill>
              </a:rPr>
              <a:t>học </a:t>
            </a:r>
            <a:r>
              <a:rPr lang="en-US" sz="1400" dirty="0" err="1" smtClean="0">
                <a:solidFill>
                  <a:srgbClr val="FFFFFF"/>
                </a:solidFill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bằng</a:t>
            </a:r>
            <a:r>
              <a:rPr lang="en-US" sz="1400" dirty="0" smtClean="0">
                <a:solidFill>
                  <a:srgbClr val="FFFFFF"/>
                </a:solidFill>
              </a:rPr>
              <a:t> video</a:t>
            </a:r>
            <a:r>
              <a:rPr lang="en-US" sz="1400" dirty="0" smtClean="0">
                <a:solidFill>
                  <a:srgbClr val="FFFFFF"/>
                </a:solidFill>
              </a:rPr>
              <a:t>,  </a:t>
            </a:r>
            <a:r>
              <a:rPr lang="en-US" sz="1400" dirty="0" err="1" smtClean="0">
                <a:solidFill>
                  <a:srgbClr val="FFFFFF"/>
                </a:solidFill>
              </a:rPr>
              <a:t>nội</a:t>
            </a:r>
            <a:r>
              <a:rPr lang="en-US" sz="1400" dirty="0" smtClean="0">
                <a:solidFill>
                  <a:srgbClr val="FFFFFF"/>
                </a:solidFill>
              </a:rPr>
              <a:t> dung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cụ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nhóm</a:t>
            </a:r>
            <a:r>
              <a:rPr lang="en-US" sz="1400" dirty="0" smtClean="0">
                <a:solidFill>
                  <a:srgbClr val="FFFFFF"/>
                </a:solidFill>
              </a:rPr>
              <a:t>  - </a:t>
            </a:r>
            <a:r>
              <a:rPr lang="en-US" sz="1400" dirty="0" err="1" smtClean="0">
                <a:solidFill>
                  <a:srgbClr val="FFFFFF"/>
                </a:solidFill>
              </a:rPr>
              <a:t>cả</a:t>
            </a:r>
            <a:r>
              <a:rPr lang="en-US" sz="1400" dirty="0" smtClean="0">
                <a:solidFill>
                  <a:srgbClr val="FFFFFF"/>
                </a:solidFill>
              </a:rPr>
              <a:t> hai </a:t>
            </a:r>
            <a:r>
              <a:rPr lang="en-US" sz="1400" dirty="0" err="1" smtClean="0">
                <a:solidFill>
                  <a:srgbClr val="FFFFFF"/>
                </a:solidFill>
              </a:rPr>
              <a:t>đều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theo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đúng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thời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gian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cầu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Thế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tiếp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theo</a:t>
            </a:r>
            <a:r>
              <a:rPr lang="en-US" sz="1400" dirty="0" smtClean="0">
                <a:solidFill>
                  <a:srgbClr val="FFFFFF"/>
                </a:solidFill>
              </a:rPr>
              <a:t> quan </a:t>
            </a:r>
            <a:r>
              <a:rPr lang="en-US" sz="1400" dirty="0" err="1" smtClean="0">
                <a:solidFill>
                  <a:srgbClr val="FFFFFF"/>
                </a:solidFill>
              </a:rPr>
              <a:t>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đối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với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đối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truyền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thống</a:t>
            </a:r>
            <a:r>
              <a:rPr lang="en-US" sz="1400" dirty="0" smtClean="0">
                <a:solidFill>
                  <a:srgbClr val="FFFFFF"/>
                </a:solidFill>
              </a:rPr>
              <a:t>  - iTunes, Quad, </a:t>
            </a:r>
            <a:r>
              <a:rPr lang="en-US" sz="1400" dirty="0" err="1" smtClean="0">
                <a:solidFill>
                  <a:srgbClr val="FFFFFF"/>
                </a:solidFill>
              </a:rPr>
              <a:t>nhà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cung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cấp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dịch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vụ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điện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toán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đám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mây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tư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nhân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726908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err="1" smtClean="0">
                <a:solidFill>
                  <a:srgbClr val="FFFFFF"/>
                </a:solidFill>
              </a:rPr>
              <a:t>Cộng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trực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tuyến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</a:rPr>
              <a:t> qua </a:t>
            </a:r>
            <a:r>
              <a:rPr lang="en-US" sz="1400" dirty="0" err="1" smtClean="0">
                <a:solidFill>
                  <a:srgbClr val="FFFFFF"/>
                </a:solidFill>
              </a:rPr>
              <a:t>nắm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bắt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bài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giảng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video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1:1; 1: </a:t>
            </a:r>
            <a:r>
              <a:rPr lang="en-US" sz="1400" dirty="0" err="1" smtClean="0">
                <a:solidFill>
                  <a:srgbClr val="FFFFFF"/>
                </a:solidFill>
              </a:rPr>
              <a:t>ít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1: </a:t>
            </a:r>
            <a:r>
              <a:rPr lang="en-US" sz="1400" dirty="0" err="1" smtClean="0">
                <a:solidFill>
                  <a:srgbClr val="FFFFFF"/>
                </a:solidFill>
              </a:rPr>
              <a:t>nhiều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2597427" y="3053477"/>
            <a:ext cx="629984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5 </a:t>
            </a:r>
            <a:r>
              <a:rPr lang="en-US" sz="1400" dirty="0" err="1" smtClean="0">
                <a:solidFill>
                  <a:srgbClr val="FFFFFF"/>
                </a:solidFill>
              </a:rPr>
              <a:t>năm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lộ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trình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chính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sách</a:t>
            </a:r>
            <a:r>
              <a:rPr lang="en-US" sz="1400" dirty="0" smtClean="0">
                <a:solidFill>
                  <a:srgbClr val="FFFFFF"/>
                </a:solidFill>
              </a:rPr>
              <a:t> 100% </a:t>
            </a:r>
            <a:r>
              <a:rPr lang="en-US" sz="1400" dirty="0" err="1" smtClean="0">
                <a:solidFill>
                  <a:srgbClr val="FFFFFF"/>
                </a:solidFill>
              </a:rPr>
              <a:t>sử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thành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</a:rPr>
              <a:t> qua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ứng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mới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dịch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vụ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tập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hành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</a:rPr>
              <a:t>chính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Cho </a:t>
            </a:r>
            <a:r>
              <a:rPr lang="en-US" sz="1400" dirty="0" err="1" smtClean="0">
                <a:solidFill>
                  <a:srgbClr val="FFFFFF"/>
                </a:solidFill>
              </a:rPr>
              <a:t>phép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giảng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viên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viên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hành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chính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sử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được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đào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theo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yêu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cầu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OCT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Trung </a:t>
            </a:r>
            <a:r>
              <a:rPr lang="en-US" sz="1400" dirty="0" err="1" smtClean="0">
                <a:solidFill>
                  <a:srgbClr val="FFFFFF"/>
                </a:solidFill>
              </a:rPr>
              <a:t>tâm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dạy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học </a:t>
            </a:r>
            <a:r>
              <a:rPr lang="en-US" sz="1400" dirty="0" err="1" smtClean="0">
                <a:solidFill>
                  <a:srgbClr val="FFFFFF"/>
                </a:solidFill>
              </a:rPr>
              <a:t>trở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thành</a:t>
            </a:r>
            <a:r>
              <a:rPr lang="en-US" sz="1400" dirty="0" smtClean="0">
                <a:solidFill>
                  <a:srgbClr val="FFFFFF"/>
                </a:solidFill>
              </a:rPr>
              <a:t> trung </a:t>
            </a:r>
            <a:r>
              <a:rPr lang="en-US" sz="1400" dirty="0" err="1" smtClean="0">
                <a:solidFill>
                  <a:srgbClr val="FFFFFF"/>
                </a:solidFill>
              </a:rPr>
              <a:t>tâm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xuất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sắc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hỗ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trợ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ứng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3050060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>
              <a:spcAft>
                <a:spcPts val="3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Cho </a:t>
            </a:r>
            <a:r>
              <a:rPr lang="en-US" sz="1400" dirty="0" err="1" smtClean="0">
                <a:solidFill>
                  <a:srgbClr val="FFFFFF"/>
                </a:solidFill>
              </a:rPr>
              <a:t>phép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viên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cấp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quản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lý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sử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nghệ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1463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601621" y="1377703"/>
            <a:ext cx="62998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err="1" smtClean="0"/>
              <a:t>Xây</a:t>
            </a:r>
            <a:r>
              <a:rPr lang="en-US" sz="1400" dirty="0" smtClean="0"/>
              <a:t> </a:t>
            </a:r>
            <a:r>
              <a:rPr lang="en-US" sz="1400" dirty="0" err="1" smtClean="0"/>
              <a:t>dựng</a:t>
            </a:r>
            <a:r>
              <a:rPr lang="en-US" sz="1400" dirty="0" smtClean="0"/>
              <a:t> </a:t>
            </a:r>
            <a:r>
              <a:rPr lang="en-US" sz="1400" dirty="0" err="1" smtClean="0"/>
              <a:t>một</a:t>
            </a:r>
            <a:r>
              <a:rPr lang="en-US" sz="1400" dirty="0" smtClean="0"/>
              <a:t> </a:t>
            </a:r>
            <a:r>
              <a:rPr lang="en-US" sz="1400" dirty="0" err="1" smtClean="0"/>
              <a:t>trường</a:t>
            </a:r>
            <a:r>
              <a:rPr lang="en-US" sz="1400" dirty="0" smtClean="0"/>
              <a:t> </a:t>
            </a:r>
            <a:r>
              <a:rPr lang="en-US" sz="1400" dirty="0" err="1" smtClean="0"/>
              <a:t>Đại</a:t>
            </a:r>
            <a:r>
              <a:rPr lang="en-US" sz="1400" dirty="0" smtClean="0"/>
              <a:t> học </a:t>
            </a:r>
            <a:r>
              <a:rPr lang="en-US" sz="1400" dirty="0" err="1" smtClean="0"/>
              <a:t>toàn</a:t>
            </a:r>
            <a:r>
              <a:rPr lang="en-US" sz="1400" dirty="0" smtClean="0"/>
              <a:t> </a:t>
            </a:r>
            <a:r>
              <a:rPr lang="en-US" sz="1400" dirty="0" err="1" smtClean="0"/>
              <a:t>kho</a:t>
            </a:r>
            <a:r>
              <a:rPr lang="en-US" sz="1400" dirty="0" smtClean="0"/>
              <a:t> </a:t>
            </a:r>
            <a:r>
              <a:rPr lang="en-US" sz="1400" dirty="0" err="1" smtClean="0"/>
              <a:t>dữ</a:t>
            </a:r>
            <a:r>
              <a:rPr lang="en-US" sz="1400" dirty="0" smtClean="0"/>
              <a:t> </a:t>
            </a:r>
            <a:r>
              <a:rPr lang="en-US" sz="1400" dirty="0" err="1" smtClean="0"/>
              <a:t>liệu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kiến</a:t>
            </a:r>
            <a:r>
              <a:rPr lang="en-US" sz="1400" dirty="0" smtClean="0"/>
              <a:t> </a:t>
            </a:r>
            <a:r>
              <a:rPr lang="en-US" sz="1400" dirty="0" err="1" smtClean="0"/>
              <a:t>trúc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tin </a:t>
            </a:r>
            <a:r>
              <a:rPr lang="en-US" sz="1400" dirty="0" err="1" smtClean="0"/>
              <a:t>bằng</a:t>
            </a:r>
            <a:r>
              <a:rPr lang="en-US" sz="1400" dirty="0" smtClean="0"/>
              <a:t> </a:t>
            </a:r>
            <a:r>
              <a:rPr lang="en-US" sz="1400" dirty="0" err="1" smtClean="0"/>
              <a:t>cách</a:t>
            </a:r>
            <a:r>
              <a:rPr lang="en-US" sz="1400" dirty="0" smtClean="0"/>
              <a:t> </a:t>
            </a:r>
            <a:r>
              <a:rPr lang="en-US" sz="1400" dirty="0" err="1" smtClean="0"/>
              <a:t>sử</a:t>
            </a:r>
            <a:r>
              <a:rPr lang="en-US" sz="1400" dirty="0" smtClean="0"/>
              <a:t> </a:t>
            </a:r>
            <a:r>
              <a:rPr lang="en-US" sz="1400" dirty="0" err="1" smtClean="0"/>
              <a:t>dụng</a:t>
            </a:r>
            <a:r>
              <a:rPr lang="en-US" sz="1400" dirty="0" smtClean="0"/>
              <a:t> </a:t>
            </a:r>
            <a:r>
              <a:rPr lang="en-US" sz="1400" dirty="0" err="1" smtClean="0"/>
              <a:t>CUNYFirst</a:t>
            </a:r>
            <a:r>
              <a:rPr lang="en-US" sz="1400" dirty="0" smtClean="0"/>
              <a:t> </a:t>
            </a:r>
            <a:r>
              <a:rPr lang="en-US" sz="1400" dirty="0" err="1" smtClean="0"/>
              <a:t>như</a:t>
            </a:r>
            <a:r>
              <a:rPr lang="en-US" sz="1400" dirty="0" smtClean="0"/>
              <a:t> </a:t>
            </a:r>
            <a:r>
              <a:rPr lang="en-US" sz="1400" dirty="0" err="1" smtClean="0"/>
              <a:t>là</a:t>
            </a:r>
            <a:r>
              <a:rPr lang="en-US" sz="1400" dirty="0" smtClean="0"/>
              <a:t> </a:t>
            </a:r>
            <a:r>
              <a:rPr lang="en-US" sz="1400" dirty="0" err="1" smtClean="0"/>
              <a:t>một</a:t>
            </a:r>
            <a:r>
              <a:rPr lang="en-US" sz="1400" dirty="0" smtClean="0"/>
              <a:t> </a:t>
            </a:r>
            <a:r>
              <a:rPr lang="en-US" sz="1400" dirty="0" err="1" smtClean="0"/>
              <a:t>nguồn</a:t>
            </a:r>
            <a:r>
              <a:rPr lang="en-US" sz="1400" dirty="0" smtClean="0"/>
              <a:t> quan </a:t>
            </a:r>
            <a:r>
              <a:rPr lang="en-US" sz="1400" dirty="0" err="1" smtClean="0"/>
              <a:t>trọng</a:t>
            </a:r>
            <a:endParaRPr lang="en-US" sz="1400" dirty="0" smtClean="0"/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/>
              <a:t>Nhóm</a:t>
            </a:r>
            <a:r>
              <a:rPr lang="en-US" sz="1400" dirty="0" smtClean="0"/>
              <a:t> </a:t>
            </a:r>
            <a:r>
              <a:rPr lang="en-US" sz="1400" dirty="0" err="1" smtClean="0"/>
              <a:t>cố</a:t>
            </a:r>
            <a:r>
              <a:rPr lang="en-US" sz="1400" dirty="0" smtClean="0"/>
              <a:t> </a:t>
            </a:r>
            <a:r>
              <a:rPr lang="en-US" sz="1400" dirty="0" err="1" smtClean="0"/>
              <a:t>vấn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tin </a:t>
            </a:r>
            <a:r>
              <a:rPr lang="en-US" sz="1400" dirty="0" err="1" smtClean="0"/>
              <a:t>Đại</a:t>
            </a:r>
            <a:r>
              <a:rPr lang="en-US" sz="1400" dirty="0" smtClean="0"/>
              <a:t> học Queens </a:t>
            </a:r>
            <a:r>
              <a:rPr lang="en-US" sz="1400" dirty="0" err="1" smtClean="0"/>
              <a:t>phản</a:t>
            </a:r>
            <a:r>
              <a:rPr lang="en-US" sz="1400" dirty="0" smtClean="0"/>
              <a:t> </a:t>
            </a:r>
            <a:r>
              <a:rPr lang="en-US" sz="1400" dirty="0" err="1" smtClean="0"/>
              <a:t>hồi</a:t>
            </a:r>
            <a:r>
              <a:rPr lang="en-US" sz="1400" dirty="0" smtClean="0"/>
              <a:t> </a:t>
            </a:r>
            <a:r>
              <a:rPr lang="en-US" sz="1400" dirty="0" err="1" smtClean="0"/>
              <a:t>thông</a:t>
            </a:r>
            <a:r>
              <a:rPr lang="en-US" sz="1400" dirty="0" smtClean="0"/>
              <a:t> tin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phân</a:t>
            </a:r>
            <a:r>
              <a:rPr lang="en-US" sz="1400" dirty="0" smtClean="0"/>
              <a:t> </a:t>
            </a:r>
            <a:r>
              <a:rPr lang="en-US" sz="1400" dirty="0" err="1" smtClean="0"/>
              <a:t>tích</a:t>
            </a:r>
            <a:r>
              <a:rPr lang="en-US" sz="1400" dirty="0" smtClean="0"/>
              <a:t> </a:t>
            </a:r>
            <a:r>
              <a:rPr lang="en-US" sz="1400" dirty="0" err="1" smtClean="0"/>
              <a:t>công</a:t>
            </a:r>
            <a:r>
              <a:rPr lang="en-US" sz="1400" dirty="0" smtClean="0"/>
              <a:t> </a:t>
            </a:r>
            <a:r>
              <a:rPr lang="en-US" sz="1400" dirty="0" err="1" smtClean="0"/>
              <a:t>việc</a:t>
            </a:r>
            <a:r>
              <a:rPr lang="en-US" sz="1400" dirty="0" smtClean="0"/>
              <a:t> </a:t>
            </a:r>
            <a:r>
              <a:rPr lang="en-US" sz="1400" dirty="0" err="1" smtClean="0"/>
              <a:t>liên</a:t>
            </a:r>
            <a:r>
              <a:rPr lang="en-US" sz="1400" dirty="0" smtClean="0"/>
              <a:t> </a:t>
            </a:r>
            <a:r>
              <a:rPr lang="en-US" sz="1400" dirty="0" err="1" smtClean="0"/>
              <a:t>tục</a:t>
            </a:r>
            <a:r>
              <a:rPr lang="en-US" sz="1400" dirty="0" smtClean="0"/>
              <a:t>  </a:t>
            </a:r>
            <a:r>
              <a:rPr lang="en-US" sz="1400" dirty="0" err="1" smtClean="0"/>
              <a:t>nhằm</a:t>
            </a:r>
            <a:r>
              <a:rPr lang="en-US" sz="1400" dirty="0" smtClean="0"/>
              <a:t> </a:t>
            </a:r>
            <a:r>
              <a:rPr lang="en-US" sz="1400" dirty="0" err="1" smtClean="0"/>
              <a:t>phát</a:t>
            </a:r>
            <a:r>
              <a:rPr lang="en-US" sz="1400" dirty="0" smtClean="0"/>
              <a:t> </a:t>
            </a:r>
            <a:r>
              <a:rPr lang="en-US" sz="1400" dirty="0" err="1" smtClean="0"/>
              <a:t>triển</a:t>
            </a:r>
            <a:r>
              <a:rPr lang="en-US" sz="1400" dirty="0" smtClean="0"/>
              <a:t> </a:t>
            </a:r>
            <a:r>
              <a:rPr lang="en-US" sz="1400" dirty="0" err="1" smtClean="0"/>
              <a:t>lộ</a:t>
            </a:r>
            <a:r>
              <a:rPr lang="en-US" sz="1400" dirty="0" smtClean="0"/>
              <a:t> </a:t>
            </a:r>
            <a:r>
              <a:rPr lang="en-US" sz="1400" dirty="0" err="1" smtClean="0"/>
              <a:t>trình</a:t>
            </a:r>
            <a:r>
              <a:rPr lang="en-US" sz="1400" dirty="0" smtClean="0"/>
              <a:t> </a:t>
            </a:r>
            <a:r>
              <a:rPr lang="en-US" sz="1400" dirty="0" err="1" smtClean="0"/>
              <a:t>phân</a:t>
            </a:r>
            <a:r>
              <a:rPr lang="en-US" sz="1400" dirty="0" smtClean="0"/>
              <a:t> </a:t>
            </a:r>
            <a:r>
              <a:rPr lang="en-US" sz="1400" dirty="0" err="1" smtClean="0"/>
              <a:t>tích</a:t>
            </a:r>
            <a:r>
              <a:rPr lang="en-US" sz="1400" dirty="0" smtClean="0"/>
              <a:t> </a:t>
            </a:r>
            <a:r>
              <a:rPr lang="en-US" sz="1400" dirty="0" err="1" smtClean="0"/>
              <a:t>cho</a:t>
            </a:r>
            <a:r>
              <a:rPr lang="en-US" sz="1400" dirty="0" smtClean="0"/>
              <a:t> </a:t>
            </a:r>
            <a:r>
              <a:rPr lang="en-US" sz="1400" dirty="0" err="1" smtClean="0"/>
              <a:t>trường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756813" cy="838200"/>
          </a:xfrm>
        </p:spPr>
        <p:txBody>
          <a:bodyPr>
            <a:noAutofit/>
          </a:bodyPr>
          <a:lstStyle/>
          <a:p>
            <a:pPr algn="ctr"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Cải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tiến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không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ngừng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và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giám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sát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thông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qua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việc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ra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quyết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định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dựa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trên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dữ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liệu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Arial" charset="0"/>
              </a:rPr>
            </a:b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352496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CUNYFirst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là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nguồn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tài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nguyên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duy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nhất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cho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kho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dữ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liệu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dồi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dào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của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một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doanh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Arial" charset="0"/>
              </a:rPr>
              <a:t>nghiệp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2610795" y="2959901"/>
            <a:ext cx="629984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Queens Balanced Scorecard </a:t>
            </a:r>
            <a:r>
              <a:rPr lang="en-US" sz="1400" dirty="0" err="1" smtClean="0">
                <a:solidFill>
                  <a:srgbClr val="FFFFFF"/>
                </a:solidFill>
              </a:rPr>
              <a:t>sử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dụng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</a:rPr>
              <a:t>CUNYFirst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dữ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liệu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có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sẵn</a:t>
            </a:r>
            <a:r>
              <a:rPr lang="en-US" sz="1400" dirty="0" smtClean="0">
                <a:solidFill>
                  <a:srgbClr val="FFFFFF"/>
                </a:solidFill>
              </a:rPr>
              <a:t> (</a:t>
            </a:r>
            <a:r>
              <a:rPr lang="en-US" sz="1400" dirty="0" err="1" smtClean="0">
                <a:solidFill>
                  <a:srgbClr val="FFFFFF"/>
                </a:solidFill>
              </a:rPr>
              <a:t>ngắn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hạn</a:t>
            </a:r>
            <a:r>
              <a:rPr lang="en-US" sz="1400" dirty="0" smtClean="0">
                <a:solidFill>
                  <a:srgbClr val="FFFFFF"/>
                </a:solidFill>
              </a:rPr>
              <a:t>)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dữ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liệu</a:t>
            </a:r>
            <a:r>
              <a:rPr lang="en-US" sz="1400" dirty="0" smtClean="0">
                <a:solidFill>
                  <a:srgbClr val="FFFFFF"/>
                </a:solidFill>
              </a:rPr>
              <a:t> (</a:t>
            </a:r>
            <a:r>
              <a:rPr lang="en-US" sz="1400" dirty="0" err="1" smtClean="0">
                <a:solidFill>
                  <a:srgbClr val="FFFFFF"/>
                </a:solidFill>
              </a:rPr>
              <a:t>dài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hạn</a:t>
            </a:r>
            <a:r>
              <a:rPr lang="en-US" sz="1400" dirty="0" smtClean="0">
                <a:solidFill>
                  <a:srgbClr val="FFFFFF"/>
                </a:solidFill>
              </a:rPr>
              <a:t>)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nắm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bắt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tình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trạng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thông</a:t>
            </a:r>
            <a:r>
              <a:rPr lang="en-US" sz="1400" dirty="0" smtClean="0">
                <a:solidFill>
                  <a:srgbClr val="FFFFFF"/>
                </a:solidFill>
              </a:rPr>
              <a:t> tin, </a:t>
            </a:r>
            <a:r>
              <a:rPr lang="en-US" sz="1400" dirty="0" err="1" smtClean="0">
                <a:solidFill>
                  <a:srgbClr val="FFFFFF"/>
                </a:solidFill>
              </a:rPr>
              <a:t>dữ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liệu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hoạt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động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của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trường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bảng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thống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kê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cụ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thể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</a:rPr>
              <a:t>về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của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bộ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phận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dùng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lường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số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liệu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chính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định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lượng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cụ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tiêu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chuẩn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cụ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dùng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xây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dựng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cáo</a:t>
            </a:r>
            <a:r>
              <a:rPr lang="en-US" sz="1400" dirty="0" smtClean="0">
                <a:solidFill>
                  <a:srgbClr val="FFFFFF"/>
                </a:solidFill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</a:rPr>
              <a:t>theo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yêu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cầu</a:t>
            </a:r>
            <a:r>
              <a:rPr lang="en-US" sz="1400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87778"/>
            <a:ext cx="629984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Thu </a:t>
            </a:r>
            <a:r>
              <a:rPr lang="en-US" sz="1400" dirty="0" err="1" smtClean="0">
                <a:solidFill>
                  <a:srgbClr val="FFFFFF"/>
                </a:solidFill>
              </a:rPr>
              <a:t>thập</a:t>
            </a:r>
            <a:r>
              <a:rPr lang="en-US" sz="1400" dirty="0" smtClean="0">
                <a:solidFill>
                  <a:srgbClr val="FFFFFF"/>
                </a:solidFill>
              </a:rPr>
              <a:t> tin </a:t>
            </a:r>
            <a:r>
              <a:rPr lang="en-US" sz="1400" dirty="0" err="1" smtClean="0">
                <a:solidFill>
                  <a:srgbClr val="FFFFFF"/>
                </a:solidFill>
              </a:rPr>
              <a:t>tức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với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khả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năng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phân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tích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thành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thạo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nhằm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xem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lại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các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thẻ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tính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điểm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biểu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đồ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cơ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hội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cải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thiện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FFFFFF"/>
                </a:solidFill>
              </a:rPr>
              <a:t>Liên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tục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cải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tiến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quy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trình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mô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hình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quản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trị</a:t>
            </a:r>
            <a:endParaRPr lang="en-US" sz="1400" dirty="0" smtClean="0">
              <a:solidFill>
                <a:srgbClr val="FFE429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610568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err="1" smtClean="0">
                <a:solidFill>
                  <a:srgbClr val="FFFFFF"/>
                </a:solidFill>
              </a:rPr>
              <a:t>Phân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tích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việc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khả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năng</a:t>
            </a:r>
            <a:r>
              <a:rPr lang="en-US" sz="1400" dirty="0" smtClean="0">
                <a:solidFill>
                  <a:srgbClr val="FFFFFF"/>
                </a:solidFill>
              </a:rPr>
              <a:t> thu </a:t>
            </a:r>
            <a:r>
              <a:rPr lang="en-US" sz="1400" dirty="0" err="1" smtClean="0">
                <a:solidFill>
                  <a:srgbClr val="FFFFFF"/>
                </a:solidFill>
              </a:rPr>
              <a:t>thập</a:t>
            </a:r>
            <a:r>
              <a:rPr lang="en-US" sz="1400" dirty="0" smtClean="0">
                <a:solidFill>
                  <a:srgbClr val="FFFFFF"/>
                </a:solidFill>
              </a:rPr>
              <a:t> tin </a:t>
            </a:r>
            <a:r>
              <a:rPr lang="en-US" sz="1400" dirty="0" err="1" smtClean="0">
                <a:solidFill>
                  <a:srgbClr val="FFFFFF"/>
                </a:solidFill>
              </a:rPr>
              <a:t>tức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để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không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ngừng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cải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tiến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3050060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err="1" smtClean="0">
                <a:solidFill>
                  <a:srgbClr val="FFFFFF"/>
                </a:solidFill>
              </a:rPr>
              <a:t>Cân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bằng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thẻ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tính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điểm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và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biểu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đồ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quản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lý</a:t>
            </a:r>
            <a:r>
              <a:rPr lang="en-US" sz="1400" dirty="0" smtClean="0">
                <a:solidFill>
                  <a:srgbClr val="FFFFFF"/>
                </a:solidFill>
              </a:rPr>
              <a:t> ở </a:t>
            </a:r>
            <a:r>
              <a:rPr lang="en-US" sz="1400" dirty="0" err="1" smtClean="0">
                <a:solidFill>
                  <a:srgbClr val="FFFFFF"/>
                </a:solidFill>
              </a:rPr>
              <a:t>Đại</a:t>
            </a:r>
            <a:r>
              <a:rPr lang="en-US" sz="1400" dirty="0" smtClean="0">
                <a:solidFill>
                  <a:srgbClr val="FFFFFF"/>
                </a:solidFill>
              </a:rPr>
              <a:t> học Queens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4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Arial"/>
                <a:cs typeface="Arial"/>
              </a:rPr>
              <a:t>Nhóm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cố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vấn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thông</a:t>
            </a:r>
            <a:r>
              <a:rPr lang="en-US" sz="3600" dirty="0" smtClean="0">
                <a:latin typeface="Arial"/>
                <a:cs typeface="Arial"/>
              </a:rPr>
              <a:t> tin </a:t>
            </a:r>
            <a:r>
              <a:rPr lang="en-US" sz="3600" dirty="0" smtClean="0">
                <a:latin typeface="Arial"/>
                <a:cs typeface="Arial"/>
              </a:rPr>
              <a:t>Queens College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06369"/>
            <a:ext cx="4040188" cy="2765542"/>
          </a:xfrm>
        </p:spPr>
        <p:txBody>
          <a:bodyPr/>
          <a:lstStyle/>
          <a:p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Mục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tiêu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:</a:t>
            </a:r>
          </a:p>
          <a:p>
            <a:pPr lvl="1"/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lộ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endParaRPr lang="en-US" dirty="0" smtClean="0">
              <a:solidFill>
                <a:srgbClr val="CCFFCC"/>
              </a:solidFill>
              <a:ea typeface="Arial"/>
              <a:cs typeface="Arial"/>
            </a:endParaRPr>
          </a:p>
          <a:p>
            <a:pPr lvl="1"/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Thực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hiện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hàng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ea typeface="Arial"/>
                <a:cs typeface="Arial"/>
              </a:rPr>
              <a:t>tháng</a:t>
            </a:r>
            <a:endParaRPr lang="en-US" dirty="0" smtClean="0">
              <a:solidFill>
                <a:srgbClr val="CCFFCC"/>
              </a:solidFill>
              <a:ea typeface="Arial"/>
              <a:cs typeface="Arial"/>
            </a:endParaRPr>
          </a:p>
          <a:p>
            <a:pPr lvl="1"/>
            <a:r>
              <a:rPr lang="en-US" dirty="0" err="1" smtClean="0">
                <a:solidFill>
                  <a:srgbClr val="CCFFCC"/>
                </a:solidFill>
                <a:cs typeface="Arial"/>
              </a:rPr>
              <a:t>Thực</a:t>
            </a:r>
            <a:r>
              <a:rPr lang="en-US" dirty="0" smtClean="0">
                <a:solidFill>
                  <a:srgbClr val="CCFFCC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cs typeface="Arial"/>
              </a:rPr>
              <a:t>hiện</a:t>
            </a:r>
            <a:r>
              <a:rPr lang="en-US" dirty="0" smtClean="0">
                <a:solidFill>
                  <a:srgbClr val="CCFFCC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cs typeface="Arial"/>
              </a:rPr>
              <a:t>theo</a:t>
            </a:r>
            <a:r>
              <a:rPr lang="en-US" dirty="0" smtClean="0">
                <a:solidFill>
                  <a:srgbClr val="CCFFCC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cs typeface="Arial"/>
              </a:rPr>
              <a:t>khuôn</a:t>
            </a:r>
            <a:r>
              <a:rPr lang="en-US" dirty="0" smtClean="0">
                <a:solidFill>
                  <a:srgbClr val="CCFFCC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rgbClr val="CCFFCC"/>
                </a:solidFill>
                <a:cs typeface="Arial"/>
              </a:rPr>
              <a:t>khổ</a:t>
            </a:r>
            <a:endParaRPr lang="en-US" dirty="0">
              <a:solidFill>
                <a:srgbClr val="CCFFCC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936808"/>
          </a:xfrm>
        </p:spPr>
        <p:txBody>
          <a:bodyPr/>
          <a:lstStyle/>
          <a:p>
            <a:pPr lvl="0"/>
            <a:r>
              <a:rPr lang="en-US" sz="1800" dirty="0" err="1"/>
              <a:t>Alok</a:t>
            </a:r>
            <a:r>
              <a:rPr lang="en-US" sz="1800" dirty="0"/>
              <a:t> </a:t>
            </a:r>
            <a:r>
              <a:rPr lang="en-US" sz="1800" dirty="0" err="1"/>
              <a:t>Aiyar</a:t>
            </a:r>
            <a:endParaRPr lang="en-US" sz="1800" dirty="0"/>
          </a:p>
          <a:p>
            <a:pPr lvl="0"/>
            <a:r>
              <a:rPr lang="en-US" sz="1800" dirty="0"/>
              <a:t>Vincent  </a:t>
            </a:r>
            <a:r>
              <a:rPr lang="en-US" sz="1800" dirty="0" err="1"/>
              <a:t>Angrisani</a:t>
            </a:r>
            <a:endParaRPr lang="en-US" sz="1800" dirty="0"/>
          </a:p>
          <a:p>
            <a:pPr lvl="0"/>
            <a:r>
              <a:rPr lang="en-US" sz="1800" dirty="0"/>
              <a:t>Angel  </a:t>
            </a:r>
            <a:r>
              <a:rPr lang="en-US" sz="1800" dirty="0" err="1"/>
              <a:t>Arcelay</a:t>
            </a:r>
            <a:endParaRPr lang="en-US" sz="1800" dirty="0"/>
          </a:p>
          <a:p>
            <a:pPr lvl="0"/>
            <a:r>
              <a:rPr lang="en-US" sz="1800" dirty="0"/>
              <a:t>June  </a:t>
            </a:r>
            <a:r>
              <a:rPr lang="en-US" sz="1800" dirty="0" err="1"/>
              <a:t>Bobb</a:t>
            </a:r>
            <a:endParaRPr lang="en-US" sz="1800" dirty="0"/>
          </a:p>
          <a:p>
            <a:pPr lvl="0"/>
            <a:r>
              <a:rPr lang="en-US" sz="1800" dirty="0"/>
              <a:t>Richard  </a:t>
            </a:r>
            <a:r>
              <a:rPr lang="en-US" sz="1800" dirty="0" err="1"/>
              <a:t>Bodnar</a:t>
            </a:r>
            <a:endParaRPr lang="en-US" sz="1800" dirty="0"/>
          </a:p>
          <a:p>
            <a:pPr lvl="0"/>
            <a:r>
              <a:rPr lang="en-US" sz="1800" dirty="0"/>
              <a:t>Mathew  Casanova</a:t>
            </a:r>
          </a:p>
          <a:p>
            <a:pPr lvl="0"/>
            <a:r>
              <a:rPr lang="en-US" sz="1800" dirty="0"/>
              <a:t>Tony  </a:t>
            </a:r>
            <a:r>
              <a:rPr lang="en-US" sz="1800" dirty="0" err="1"/>
              <a:t>Genosa</a:t>
            </a:r>
            <a:endParaRPr lang="en-US" sz="1800" dirty="0"/>
          </a:p>
          <a:p>
            <a:pPr lvl="0"/>
            <a:r>
              <a:rPr lang="en-US" sz="1800" dirty="0"/>
              <a:t>Chelsea  </a:t>
            </a:r>
            <a:r>
              <a:rPr lang="en-US" sz="1800" dirty="0" err="1"/>
              <a:t>Lavington</a:t>
            </a:r>
            <a:endParaRPr lang="en-US" sz="1800" dirty="0"/>
          </a:p>
          <a:p>
            <a:pPr lvl="0"/>
            <a:r>
              <a:rPr lang="en-US" sz="1800" dirty="0"/>
              <a:t>Margaret  </a:t>
            </a:r>
            <a:r>
              <a:rPr lang="en-US" sz="1800" dirty="0" err="1"/>
              <a:t>Mcauliffe</a:t>
            </a:r>
            <a:endParaRPr lang="en-US" sz="1800" dirty="0"/>
          </a:p>
          <a:p>
            <a:pPr lvl="0"/>
            <a:r>
              <a:rPr lang="en-US" sz="1800" dirty="0"/>
              <a:t>Brian  Murphy</a:t>
            </a:r>
          </a:p>
          <a:p>
            <a:pPr lvl="0"/>
            <a:r>
              <a:rPr lang="en-US" sz="1800" dirty="0"/>
              <a:t>Ray  Rivera</a:t>
            </a:r>
          </a:p>
          <a:p>
            <a:pPr lvl="0"/>
            <a:r>
              <a:rPr lang="en-US" sz="1800" dirty="0"/>
              <a:t>Allison Ross</a:t>
            </a:r>
          </a:p>
          <a:p>
            <a:pPr lvl="0"/>
            <a:r>
              <a:rPr lang="en-US" sz="1800" dirty="0"/>
              <a:t>Dean Savage</a:t>
            </a:r>
          </a:p>
          <a:p>
            <a:pPr lvl="0"/>
            <a:r>
              <a:rPr lang="en-US" sz="1800" dirty="0"/>
              <a:t>Rena D  Smith-</a:t>
            </a:r>
            <a:r>
              <a:rPr lang="en-US" sz="1800" dirty="0" err="1"/>
              <a:t>Kiawu</a:t>
            </a:r>
            <a:endParaRPr lang="en-US" sz="1800" dirty="0"/>
          </a:p>
          <a:p>
            <a:pPr lvl="0"/>
            <a:r>
              <a:rPr lang="en-US" sz="1800" dirty="0"/>
              <a:t>Denise Wells</a:t>
            </a:r>
          </a:p>
        </p:txBody>
      </p:sp>
    </p:spTree>
    <p:extLst>
      <p:ext uri="{BB962C8B-B14F-4D97-AF65-F5344CB8AC3E}">
        <p14:creationId xmlns:p14="http://schemas.microsoft.com/office/powerpoint/2010/main" xmlns="" val="37435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3029</TotalTime>
  <Words>1059</Words>
  <Application>Microsoft Office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QUEENS College–CHIẾN lược TẦM NHÌN VỀ CNTT, VÀ  KẾ HoẠCH THỰC HiỆN 2011-2013</vt:lpstr>
      <vt:lpstr>TỔNG QUAN VỀ VSE</vt:lpstr>
      <vt:lpstr>Xây dựng hệ thống CNTT VSE tại trường Queens College</vt:lpstr>
      <vt:lpstr>Kiến thức toàn cầu</vt:lpstr>
      <vt:lpstr> Môi trường học tập toàn cầu cho thế hệ mới</vt:lpstr>
      <vt:lpstr>  Cải tiến không ngừng và giám sát thông qua việc ra quyết định dựa trên dữ liệu  </vt:lpstr>
      <vt:lpstr>Nhóm cố vấn thông tin Queens College</vt:lpstr>
    </vt:vector>
  </TitlesOfParts>
  <Company>Duarte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dgbao</cp:lastModifiedBy>
  <cp:revision>254</cp:revision>
  <dcterms:created xsi:type="dcterms:W3CDTF">2010-09-14T13:49:35Z</dcterms:created>
  <dcterms:modified xsi:type="dcterms:W3CDTF">2011-07-13T03:42:50Z</dcterms:modified>
</cp:coreProperties>
</file>